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69" r:id="rId2"/>
  </p:sldMasterIdLst>
  <p:notesMasterIdLst>
    <p:notesMasterId r:id="rId56"/>
  </p:notesMasterIdLst>
  <p:handoutMasterIdLst>
    <p:handoutMasterId r:id="rId57"/>
  </p:handoutMasterIdLst>
  <p:sldIdLst>
    <p:sldId id="256" r:id="rId3"/>
    <p:sldId id="257" r:id="rId4"/>
    <p:sldId id="258" r:id="rId5"/>
    <p:sldId id="261" r:id="rId6"/>
    <p:sldId id="259" r:id="rId7"/>
    <p:sldId id="260" r:id="rId8"/>
    <p:sldId id="262" r:id="rId9"/>
    <p:sldId id="263" r:id="rId10"/>
    <p:sldId id="265" r:id="rId11"/>
    <p:sldId id="264"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5" r:id="rId41"/>
    <p:sldId id="294"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EBE8"/>
    <a:srgbClr val="DCEAF7"/>
    <a:srgbClr val="F7D5CD"/>
    <a:srgbClr val="A7AEB5"/>
    <a:srgbClr val="39363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55" autoAdjust="0"/>
    <p:restoredTop sz="94660"/>
  </p:normalViewPr>
  <p:slideViewPr>
    <p:cSldViewPr snapToGrid="0">
      <p:cViewPr varScale="1">
        <p:scale>
          <a:sx n="101" d="100"/>
          <a:sy n="101" d="100"/>
        </p:scale>
        <p:origin x="2028" y="108"/>
      </p:cViewPr>
      <p:guideLst/>
    </p:cSldViewPr>
  </p:slideViewPr>
  <p:notesTextViewPr>
    <p:cViewPr>
      <p:scale>
        <a:sx n="1" d="1"/>
        <a:sy n="1" d="1"/>
      </p:scale>
      <p:origin x="0" y="0"/>
    </p:cViewPr>
  </p:notesTextViewPr>
  <p:notesViewPr>
    <p:cSldViewPr snapToGrid="0">
      <p:cViewPr varScale="1">
        <p:scale>
          <a:sx n="115" d="100"/>
          <a:sy n="115" d="100"/>
        </p:scale>
        <p:origin x="5076"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presProps" Target="presProps.xml"/><Relationship Id="rId5" Type="http://schemas.openxmlformats.org/officeDocument/2006/relationships/slide" Target="slides/slide3.xml"/><Relationship Id="rId61" Type="http://schemas.openxmlformats.org/officeDocument/2006/relationships/tableStyles" Target="tableStyle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notesMaster" Target="notesMasters/notesMaster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handoutMaster" Target="handoutMasters/handoutMaster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bardellini Cossi, Bruno" userId="d17df78e-8864-4ad7-ba31-66ad25732b83" providerId="ADAL" clId="{176C4FC5-DAF7-45E8-9F13-31A6031669DB}"/>
    <pc:docChg chg="custSel modSld">
      <pc:chgData name="Sbardellini Cossi, Bruno" userId="d17df78e-8864-4ad7-ba31-66ad25732b83" providerId="ADAL" clId="{176C4FC5-DAF7-45E8-9F13-31A6031669DB}" dt="2025-09-30T20:38:48.847" v="1" actId="33524"/>
      <pc:docMkLst>
        <pc:docMk/>
      </pc:docMkLst>
      <pc:sldChg chg="modSp mod">
        <pc:chgData name="Sbardellini Cossi, Bruno" userId="d17df78e-8864-4ad7-ba31-66ad25732b83" providerId="ADAL" clId="{176C4FC5-DAF7-45E8-9F13-31A6031669DB}" dt="2025-09-30T20:38:48.847" v="1" actId="33524"/>
        <pc:sldMkLst>
          <pc:docMk/>
          <pc:sldMk cId="921030706" sldId="257"/>
        </pc:sldMkLst>
        <pc:spChg chg="mod">
          <ac:chgData name="Sbardellini Cossi, Bruno" userId="d17df78e-8864-4ad7-ba31-66ad25732b83" providerId="ADAL" clId="{176C4FC5-DAF7-45E8-9F13-31A6031669DB}" dt="2025-09-30T20:38:48.847" v="1" actId="33524"/>
          <ac:spMkLst>
            <pc:docMk/>
            <pc:sldMk cId="921030706" sldId="257"/>
            <ac:spMk id="3" creationId="{52C7C980-97EB-246F-4614-79928B4026E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1AD52A8-57D6-46B2-5875-4BE38BF4717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AE53D629-1075-F355-C925-DAC3942D3B5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F95885B-E4BE-413B-8DE2-9E15DDA49F81}" type="datetimeFigureOut">
              <a:rPr lang="en-US" smtClean="0"/>
              <a:t>9/30/2025</a:t>
            </a:fld>
            <a:endParaRPr lang="en-US"/>
          </a:p>
        </p:txBody>
      </p:sp>
      <p:sp>
        <p:nvSpPr>
          <p:cNvPr id="4" name="Footer Placeholder 3">
            <a:extLst>
              <a:ext uri="{FF2B5EF4-FFF2-40B4-BE49-F238E27FC236}">
                <a16:creationId xmlns:a16="http://schemas.microsoft.com/office/drawing/2014/main" id="{5462C91A-410B-65E7-24C4-57B5EC315DFB}"/>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F78E3742-A0F7-FFCF-B913-C6515C5B8936}"/>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CECC610-F7FC-4081-B0F4-34C54FCAA805}" type="slidenum">
              <a:rPr lang="en-US" smtClean="0"/>
              <a:t>‹#›</a:t>
            </a:fld>
            <a:endParaRPr lang="en-US"/>
          </a:p>
        </p:txBody>
      </p:sp>
    </p:spTree>
    <p:extLst>
      <p:ext uri="{BB962C8B-B14F-4D97-AF65-F5344CB8AC3E}">
        <p14:creationId xmlns:p14="http://schemas.microsoft.com/office/powerpoint/2010/main" val="4232573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07A730-E3DE-4CA1-A601-6953DDC57B15}" type="datetimeFigureOut">
              <a:rPr lang="en-US" smtClean="0"/>
              <a:t>9/30/2025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7EA050-6D75-4FE6-8FBF-5D7F652DA300}" type="slidenum">
              <a:rPr lang="en-US" smtClean="0"/>
              <a:t>‹#›</a:t>
            </a:fld>
            <a:endParaRPr lang="en-US"/>
          </a:p>
        </p:txBody>
      </p:sp>
    </p:spTree>
    <p:extLst>
      <p:ext uri="{BB962C8B-B14F-4D97-AF65-F5344CB8AC3E}">
        <p14:creationId xmlns:p14="http://schemas.microsoft.com/office/powerpoint/2010/main" val="5003729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B7EA050-6D75-4FE6-8FBF-5D7F652DA300}" type="slidenum">
              <a:rPr lang="en-US" smtClean="0"/>
              <a:t>6</a:t>
            </a:fld>
            <a:endParaRPr lang="en-US"/>
          </a:p>
        </p:txBody>
      </p:sp>
    </p:spTree>
    <p:extLst>
      <p:ext uri="{BB962C8B-B14F-4D97-AF65-F5344CB8AC3E}">
        <p14:creationId xmlns:p14="http://schemas.microsoft.com/office/powerpoint/2010/main" val="17918590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68D357-4C6E-C653-AC9F-58F53873D09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426129-5265-3315-F143-7802E797EF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DA025B9-C5CE-D426-9886-C0F50470B16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CA29682-3868-4D70-3ABF-63F4FF5BA986}"/>
              </a:ext>
            </a:extLst>
          </p:cNvPr>
          <p:cNvSpPr>
            <a:spLocks noGrp="1"/>
          </p:cNvSpPr>
          <p:nvPr>
            <p:ph type="sldNum" sz="quarter" idx="5"/>
          </p:nvPr>
        </p:nvSpPr>
        <p:spPr/>
        <p:txBody>
          <a:bodyPr/>
          <a:lstStyle/>
          <a:p>
            <a:fld id="{CB7EA050-6D75-4FE6-8FBF-5D7F652DA300}" type="slidenum">
              <a:rPr lang="en-US" smtClean="0"/>
              <a:t>24</a:t>
            </a:fld>
            <a:endParaRPr lang="en-US"/>
          </a:p>
        </p:txBody>
      </p:sp>
    </p:spTree>
    <p:extLst>
      <p:ext uri="{BB962C8B-B14F-4D97-AF65-F5344CB8AC3E}">
        <p14:creationId xmlns:p14="http://schemas.microsoft.com/office/powerpoint/2010/main" val="5113172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9381BF-430F-D9AD-8D9C-F38A04A2D5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CB5C7D-D997-DA88-1C8C-9957556068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32631A-7722-2AD5-4267-B5B043F83E5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9B7365D-F061-9DDC-7844-8E9DC160FD60}"/>
              </a:ext>
            </a:extLst>
          </p:cNvPr>
          <p:cNvSpPr>
            <a:spLocks noGrp="1"/>
          </p:cNvSpPr>
          <p:nvPr>
            <p:ph type="sldNum" sz="quarter" idx="5"/>
          </p:nvPr>
        </p:nvSpPr>
        <p:spPr/>
        <p:txBody>
          <a:bodyPr/>
          <a:lstStyle/>
          <a:p>
            <a:fld id="{CB7EA050-6D75-4FE6-8FBF-5D7F652DA300}" type="slidenum">
              <a:rPr lang="en-US" smtClean="0"/>
              <a:t>25</a:t>
            </a:fld>
            <a:endParaRPr lang="en-US"/>
          </a:p>
        </p:txBody>
      </p:sp>
    </p:spTree>
    <p:extLst>
      <p:ext uri="{BB962C8B-B14F-4D97-AF65-F5344CB8AC3E}">
        <p14:creationId xmlns:p14="http://schemas.microsoft.com/office/powerpoint/2010/main" val="40902755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864615-17CA-DE7D-125F-02EEE5111C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012DCE-886A-E2F2-98B4-3723825844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3B56A2F-E327-6B41-BCC8-9BC2438E6CD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93007EE-FBAF-4D5E-C28F-64CD4C8589F1}"/>
              </a:ext>
            </a:extLst>
          </p:cNvPr>
          <p:cNvSpPr>
            <a:spLocks noGrp="1"/>
          </p:cNvSpPr>
          <p:nvPr>
            <p:ph type="sldNum" sz="quarter" idx="5"/>
          </p:nvPr>
        </p:nvSpPr>
        <p:spPr/>
        <p:txBody>
          <a:bodyPr/>
          <a:lstStyle/>
          <a:p>
            <a:fld id="{CB7EA050-6D75-4FE6-8FBF-5D7F652DA300}" type="slidenum">
              <a:rPr lang="en-US" smtClean="0"/>
              <a:t>26</a:t>
            </a:fld>
            <a:endParaRPr lang="en-US"/>
          </a:p>
        </p:txBody>
      </p:sp>
    </p:spTree>
    <p:extLst>
      <p:ext uri="{BB962C8B-B14F-4D97-AF65-F5344CB8AC3E}">
        <p14:creationId xmlns:p14="http://schemas.microsoft.com/office/powerpoint/2010/main" val="4882034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EEF447-CF51-657F-194F-9B472268A0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A0B993F-9CBB-1FED-A2EF-8BE2395E54D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2EFF61-1875-3347-F200-991590B3B19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0A848CC-6457-B283-A152-E80081335BE6}"/>
              </a:ext>
            </a:extLst>
          </p:cNvPr>
          <p:cNvSpPr>
            <a:spLocks noGrp="1"/>
          </p:cNvSpPr>
          <p:nvPr>
            <p:ph type="sldNum" sz="quarter" idx="5"/>
          </p:nvPr>
        </p:nvSpPr>
        <p:spPr/>
        <p:txBody>
          <a:bodyPr/>
          <a:lstStyle/>
          <a:p>
            <a:fld id="{CB7EA050-6D75-4FE6-8FBF-5D7F652DA300}" type="slidenum">
              <a:rPr lang="en-US" smtClean="0"/>
              <a:t>27</a:t>
            </a:fld>
            <a:endParaRPr lang="en-US"/>
          </a:p>
        </p:txBody>
      </p:sp>
    </p:spTree>
    <p:extLst>
      <p:ext uri="{BB962C8B-B14F-4D97-AF65-F5344CB8AC3E}">
        <p14:creationId xmlns:p14="http://schemas.microsoft.com/office/powerpoint/2010/main" val="28934721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E84BDE-4C55-A6B4-438B-83DEF95ED65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68D2C5-E199-6258-037A-8795D3A8849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C684CD-1D6A-31AE-4EF5-5C66B05884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727F92-C1A2-3CFA-CE2F-39959879B79B}"/>
              </a:ext>
            </a:extLst>
          </p:cNvPr>
          <p:cNvSpPr>
            <a:spLocks noGrp="1"/>
          </p:cNvSpPr>
          <p:nvPr>
            <p:ph type="sldNum" sz="quarter" idx="5"/>
          </p:nvPr>
        </p:nvSpPr>
        <p:spPr/>
        <p:txBody>
          <a:bodyPr/>
          <a:lstStyle/>
          <a:p>
            <a:fld id="{CB7EA050-6D75-4FE6-8FBF-5D7F652DA300}" type="slidenum">
              <a:rPr lang="en-US" smtClean="0"/>
              <a:t>28</a:t>
            </a:fld>
            <a:endParaRPr lang="en-US"/>
          </a:p>
        </p:txBody>
      </p:sp>
    </p:spTree>
    <p:extLst>
      <p:ext uri="{BB962C8B-B14F-4D97-AF65-F5344CB8AC3E}">
        <p14:creationId xmlns:p14="http://schemas.microsoft.com/office/powerpoint/2010/main" val="65639582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A32D8F-67DE-8D04-5337-BD1DDD1855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E93163-9391-6828-9C19-A4A27948AC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1D2865-E309-8E37-72CD-299493D3F81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0E5E4A-B0A0-D708-8964-CA037A97205A}"/>
              </a:ext>
            </a:extLst>
          </p:cNvPr>
          <p:cNvSpPr>
            <a:spLocks noGrp="1"/>
          </p:cNvSpPr>
          <p:nvPr>
            <p:ph type="sldNum" sz="quarter" idx="5"/>
          </p:nvPr>
        </p:nvSpPr>
        <p:spPr/>
        <p:txBody>
          <a:bodyPr/>
          <a:lstStyle/>
          <a:p>
            <a:fld id="{CB7EA050-6D75-4FE6-8FBF-5D7F652DA300}" type="slidenum">
              <a:rPr lang="en-US" smtClean="0"/>
              <a:t>29</a:t>
            </a:fld>
            <a:endParaRPr lang="en-US"/>
          </a:p>
        </p:txBody>
      </p:sp>
    </p:spTree>
    <p:extLst>
      <p:ext uri="{BB962C8B-B14F-4D97-AF65-F5344CB8AC3E}">
        <p14:creationId xmlns:p14="http://schemas.microsoft.com/office/powerpoint/2010/main" val="10379923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9E0C38-97C0-6C25-9ADB-1409DD29AE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51EE3D-1D7B-EC5A-8CC0-D855A397E1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9E6198-D99B-55AB-3473-400D813174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905142-4389-1F21-8409-7D79525BA115}"/>
              </a:ext>
            </a:extLst>
          </p:cNvPr>
          <p:cNvSpPr>
            <a:spLocks noGrp="1"/>
          </p:cNvSpPr>
          <p:nvPr>
            <p:ph type="sldNum" sz="quarter" idx="5"/>
          </p:nvPr>
        </p:nvSpPr>
        <p:spPr/>
        <p:txBody>
          <a:bodyPr/>
          <a:lstStyle/>
          <a:p>
            <a:fld id="{CB7EA050-6D75-4FE6-8FBF-5D7F652DA300}" type="slidenum">
              <a:rPr lang="en-US" smtClean="0"/>
              <a:t>30</a:t>
            </a:fld>
            <a:endParaRPr lang="en-US"/>
          </a:p>
        </p:txBody>
      </p:sp>
    </p:spTree>
    <p:extLst>
      <p:ext uri="{BB962C8B-B14F-4D97-AF65-F5344CB8AC3E}">
        <p14:creationId xmlns:p14="http://schemas.microsoft.com/office/powerpoint/2010/main" val="390391847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F71D77-2430-4448-5678-579A29F283D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3EE50C-C693-A014-F432-9DD40355F5F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D08578F-A497-CF54-66C0-0B964D51450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D9C23B-998D-D946-21E4-83B6B86958D2}"/>
              </a:ext>
            </a:extLst>
          </p:cNvPr>
          <p:cNvSpPr>
            <a:spLocks noGrp="1"/>
          </p:cNvSpPr>
          <p:nvPr>
            <p:ph type="sldNum" sz="quarter" idx="5"/>
          </p:nvPr>
        </p:nvSpPr>
        <p:spPr/>
        <p:txBody>
          <a:bodyPr/>
          <a:lstStyle/>
          <a:p>
            <a:fld id="{CB7EA050-6D75-4FE6-8FBF-5D7F652DA300}" type="slidenum">
              <a:rPr lang="en-US" smtClean="0"/>
              <a:t>31</a:t>
            </a:fld>
            <a:endParaRPr lang="en-US"/>
          </a:p>
        </p:txBody>
      </p:sp>
    </p:spTree>
    <p:extLst>
      <p:ext uri="{BB962C8B-B14F-4D97-AF65-F5344CB8AC3E}">
        <p14:creationId xmlns:p14="http://schemas.microsoft.com/office/powerpoint/2010/main" val="31293982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C66B62-E8D1-0B4B-CE0A-CB83E0B1060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B19BBB-5906-A625-E67A-29BC947286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711D5D7-58C6-4A93-5848-DA5D12E236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2A725C7-B561-32DF-4654-0ABCFEB16E06}"/>
              </a:ext>
            </a:extLst>
          </p:cNvPr>
          <p:cNvSpPr>
            <a:spLocks noGrp="1"/>
          </p:cNvSpPr>
          <p:nvPr>
            <p:ph type="sldNum" sz="quarter" idx="5"/>
          </p:nvPr>
        </p:nvSpPr>
        <p:spPr/>
        <p:txBody>
          <a:bodyPr/>
          <a:lstStyle/>
          <a:p>
            <a:fld id="{CB7EA050-6D75-4FE6-8FBF-5D7F652DA300}" type="slidenum">
              <a:rPr lang="en-US" smtClean="0"/>
              <a:t>32</a:t>
            </a:fld>
            <a:endParaRPr lang="en-US"/>
          </a:p>
        </p:txBody>
      </p:sp>
    </p:spTree>
    <p:extLst>
      <p:ext uri="{BB962C8B-B14F-4D97-AF65-F5344CB8AC3E}">
        <p14:creationId xmlns:p14="http://schemas.microsoft.com/office/powerpoint/2010/main" val="425368002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E9E70B-AA2C-5352-D41F-0521B1B936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A7EA96-E8DE-3BA7-1728-51CC4633E33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917A8D5-9CBD-ED14-A79C-42E83607E4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0068093-4710-BE17-6A64-51CB504C94AF}"/>
              </a:ext>
            </a:extLst>
          </p:cNvPr>
          <p:cNvSpPr>
            <a:spLocks noGrp="1"/>
          </p:cNvSpPr>
          <p:nvPr>
            <p:ph type="sldNum" sz="quarter" idx="5"/>
          </p:nvPr>
        </p:nvSpPr>
        <p:spPr/>
        <p:txBody>
          <a:bodyPr/>
          <a:lstStyle/>
          <a:p>
            <a:fld id="{CB7EA050-6D75-4FE6-8FBF-5D7F652DA300}" type="slidenum">
              <a:rPr lang="en-US" smtClean="0"/>
              <a:t>33</a:t>
            </a:fld>
            <a:endParaRPr lang="en-US"/>
          </a:p>
        </p:txBody>
      </p:sp>
    </p:spTree>
    <p:extLst>
      <p:ext uri="{BB962C8B-B14F-4D97-AF65-F5344CB8AC3E}">
        <p14:creationId xmlns:p14="http://schemas.microsoft.com/office/powerpoint/2010/main" val="2605704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B7EA050-6D75-4FE6-8FBF-5D7F652DA300}" type="slidenum">
              <a:rPr lang="en-US" smtClean="0"/>
              <a:t>16</a:t>
            </a:fld>
            <a:endParaRPr lang="en-US"/>
          </a:p>
        </p:txBody>
      </p:sp>
    </p:spTree>
    <p:extLst>
      <p:ext uri="{BB962C8B-B14F-4D97-AF65-F5344CB8AC3E}">
        <p14:creationId xmlns:p14="http://schemas.microsoft.com/office/powerpoint/2010/main" val="10494265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06CAC4-5AE3-AF3F-208C-DD164D06D2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6E5A275-5DBB-1E79-2AFF-E59E90CEA1E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7FE05BC-BB44-995A-2A5A-0957AC84C33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110D1E-0EAA-D038-2055-36BFFA83D939}"/>
              </a:ext>
            </a:extLst>
          </p:cNvPr>
          <p:cNvSpPr>
            <a:spLocks noGrp="1"/>
          </p:cNvSpPr>
          <p:nvPr>
            <p:ph type="sldNum" sz="quarter" idx="5"/>
          </p:nvPr>
        </p:nvSpPr>
        <p:spPr/>
        <p:txBody>
          <a:bodyPr/>
          <a:lstStyle/>
          <a:p>
            <a:fld id="{CB7EA050-6D75-4FE6-8FBF-5D7F652DA300}" type="slidenum">
              <a:rPr lang="en-US" smtClean="0"/>
              <a:t>34</a:t>
            </a:fld>
            <a:endParaRPr lang="en-US"/>
          </a:p>
        </p:txBody>
      </p:sp>
    </p:spTree>
    <p:extLst>
      <p:ext uri="{BB962C8B-B14F-4D97-AF65-F5344CB8AC3E}">
        <p14:creationId xmlns:p14="http://schemas.microsoft.com/office/powerpoint/2010/main" val="21364279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DF724-031D-1A54-1E49-152FF79565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A25817-E779-7FAB-E7C2-3F7A980B2A3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836106-F142-81CD-A2A0-369EC2CFE6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6D6D3B7-01D9-6ABB-8F17-EAF615BD58B7}"/>
              </a:ext>
            </a:extLst>
          </p:cNvPr>
          <p:cNvSpPr>
            <a:spLocks noGrp="1"/>
          </p:cNvSpPr>
          <p:nvPr>
            <p:ph type="sldNum" sz="quarter" idx="5"/>
          </p:nvPr>
        </p:nvSpPr>
        <p:spPr/>
        <p:txBody>
          <a:bodyPr/>
          <a:lstStyle/>
          <a:p>
            <a:fld id="{CB7EA050-6D75-4FE6-8FBF-5D7F652DA300}" type="slidenum">
              <a:rPr lang="en-US" smtClean="0"/>
              <a:t>35</a:t>
            </a:fld>
            <a:endParaRPr lang="en-US"/>
          </a:p>
        </p:txBody>
      </p:sp>
    </p:spTree>
    <p:extLst>
      <p:ext uri="{BB962C8B-B14F-4D97-AF65-F5344CB8AC3E}">
        <p14:creationId xmlns:p14="http://schemas.microsoft.com/office/powerpoint/2010/main" val="301778109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EF9303-789F-EA6D-ED9C-2569256AB3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7007E9-ADDE-E21C-BDA3-D6E7DA3CF4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021E29C-ADC1-E418-C7BD-17F3476FF96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17C57E9-878F-6AC6-C581-F66651879789}"/>
              </a:ext>
            </a:extLst>
          </p:cNvPr>
          <p:cNvSpPr>
            <a:spLocks noGrp="1"/>
          </p:cNvSpPr>
          <p:nvPr>
            <p:ph type="sldNum" sz="quarter" idx="5"/>
          </p:nvPr>
        </p:nvSpPr>
        <p:spPr/>
        <p:txBody>
          <a:bodyPr/>
          <a:lstStyle/>
          <a:p>
            <a:fld id="{CB7EA050-6D75-4FE6-8FBF-5D7F652DA300}" type="slidenum">
              <a:rPr lang="en-US" smtClean="0"/>
              <a:t>36</a:t>
            </a:fld>
            <a:endParaRPr lang="en-US"/>
          </a:p>
        </p:txBody>
      </p:sp>
    </p:spTree>
    <p:extLst>
      <p:ext uri="{BB962C8B-B14F-4D97-AF65-F5344CB8AC3E}">
        <p14:creationId xmlns:p14="http://schemas.microsoft.com/office/powerpoint/2010/main" val="30604311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EEBA27-0631-6C8F-74BE-DC2C0205A7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156141-9DA7-AFB9-FD85-ED67EFF95B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13647C-30C8-5EE4-FEFA-C2113EC09EE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45AE998-1C08-A014-484D-45EEBA0DDD5A}"/>
              </a:ext>
            </a:extLst>
          </p:cNvPr>
          <p:cNvSpPr>
            <a:spLocks noGrp="1"/>
          </p:cNvSpPr>
          <p:nvPr>
            <p:ph type="sldNum" sz="quarter" idx="5"/>
          </p:nvPr>
        </p:nvSpPr>
        <p:spPr/>
        <p:txBody>
          <a:bodyPr/>
          <a:lstStyle/>
          <a:p>
            <a:fld id="{CB7EA050-6D75-4FE6-8FBF-5D7F652DA300}" type="slidenum">
              <a:rPr lang="en-US" smtClean="0"/>
              <a:t>37</a:t>
            </a:fld>
            <a:endParaRPr lang="en-US"/>
          </a:p>
        </p:txBody>
      </p:sp>
    </p:spTree>
    <p:extLst>
      <p:ext uri="{BB962C8B-B14F-4D97-AF65-F5344CB8AC3E}">
        <p14:creationId xmlns:p14="http://schemas.microsoft.com/office/powerpoint/2010/main" val="13559935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91959B-2110-FCA0-6AEB-5BE79B0F8E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E8CAEF-4177-A008-A3F1-D03CC8E132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771C3F-90DF-FECA-4FDB-06F63D73CDB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1231A5-AE92-0905-AAC8-3F40624E3B42}"/>
              </a:ext>
            </a:extLst>
          </p:cNvPr>
          <p:cNvSpPr>
            <a:spLocks noGrp="1"/>
          </p:cNvSpPr>
          <p:nvPr>
            <p:ph type="sldNum" sz="quarter" idx="5"/>
          </p:nvPr>
        </p:nvSpPr>
        <p:spPr/>
        <p:txBody>
          <a:bodyPr/>
          <a:lstStyle/>
          <a:p>
            <a:fld id="{CB7EA050-6D75-4FE6-8FBF-5D7F652DA300}" type="slidenum">
              <a:rPr lang="en-US" smtClean="0"/>
              <a:t>38</a:t>
            </a:fld>
            <a:endParaRPr lang="en-US"/>
          </a:p>
        </p:txBody>
      </p:sp>
    </p:spTree>
    <p:extLst>
      <p:ext uri="{BB962C8B-B14F-4D97-AF65-F5344CB8AC3E}">
        <p14:creationId xmlns:p14="http://schemas.microsoft.com/office/powerpoint/2010/main" val="87068604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B920F3-CB02-C1DA-BB45-E5ED7582A63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DE60D6-01B9-A972-E2B8-C9CF16E984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20A9EA-932B-1D2B-ECE4-FF255A3B6F8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BED22D-570F-8CF1-2584-F73DA918285D}"/>
              </a:ext>
            </a:extLst>
          </p:cNvPr>
          <p:cNvSpPr>
            <a:spLocks noGrp="1"/>
          </p:cNvSpPr>
          <p:nvPr>
            <p:ph type="sldNum" sz="quarter" idx="5"/>
          </p:nvPr>
        </p:nvSpPr>
        <p:spPr/>
        <p:txBody>
          <a:bodyPr/>
          <a:lstStyle/>
          <a:p>
            <a:fld id="{CB7EA050-6D75-4FE6-8FBF-5D7F652DA300}" type="slidenum">
              <a:rPr lang="en-US" smtClean="0"/>
              <a:t>39</a:t>
            </a:fld>
            <a:endParaRPr lang="en-US"/>
          </a:p>
        </p:txBody>
      </p:sp>
    </p:spTree>
    <p:extLst>
      <p:ext uri="{BB962C8B-B14F-4D97-AF65-F5344CB8AC3E}">
        <p14:creationId xmlns:p14="http://schemas.microsoft.com/office/powerpoint/2010/main" val="230092391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E9D308-D268-9803-4BED-9DE4FB138E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EE36276-21A1-51CF-2562-A6A708FE56C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5B0B907-BD72-A84E-49B8-B56BAD65D1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1E3B8C1-C9FE-6F1C-6832-BA68598BA162}"/>
              </a:ext>
            </a:extLst>
          </p:cNvPr>
          <p:cNvSpPr>
            <a:spLocks noGrp="1"/>
          </p:cNvSpPr>
          <p:nvPr>
            <p:ph type="sldNum" sz="quarter" idx="5"/>
          </p:nvPr>
        </p:nvSpPr>
        <p:spPr/>
        <p:txBody>
          <a:bodyPr/>
          <a:lstStyle/>
          <a:p>
            <a:fld id="{CB7EA050-6D75-4FE6-8FBF-5D7F652DA300}" type="slidenum">
              <a:rPr lang="en-US" smtClean="0"/>
              <a:t>40</a:t>
            </a:fld>
            <a:endParaRPr lang="en-US"/>
          </a:p>
        </p:txBody>
      </p:sp>
    </p:spTree>
    <p:extLst>
      <p:ext uri="{BB962C8B-B14F-4D97-AF65-F5344CB8AC3E}">
        <p14:creationId xmlns:p14="http://schemas.microsoft.com/office/powerpoint/2010/main" val="19144007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CFD8AE-1AF1-0533-0163-D5684C1119C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3A8E2F-7BDB-BE3B-EE23-091BED5614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9B1CB6-8EC5-9489-D157-D20651D529A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FB3540-B7C4-8171-61BC-639055C59D94}"/>
              </a:ext>
            </a:extLst>
          </p:cNvPr>
          <p:cNvSpPr>
            <a:spLocks noGrp="1"/>
          </p:cNvSpPr>
          <p:nvPr>
            <p:ph type="sldNum" sz="quarter" idx="5"/>
          </p:nvPr>
        </p:nvSpPr>
        <p:spPr/>
        <p:txBody>
          <a:bodyPr/>
          <a:lstStyle/>
          <a:p>
            <a:fld id="{CB7EA050-6D75-4FE6-8FBF-5D7F652DA300}" type="slidenum">
              <a:rPr lang="en-US" smtClean="0"/>
              <a:t>41</a:t>
            </a:fld>
            <a:endParaRPr lang="en-US"/>
          </a:p>
        </p:txBody>
      </p:sp>
    </p:spTree>
    <p:extLst>
      <p:ext uri="{BB962C8B-B14F-4D97-AF65-F5344CB8AC3E}">
        <p14:creationId xmlns:p14="http://schemas.microsoft.com/office/powerpoint/2010/main" val="113527251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1AA8E3-88A9-2DE8-1D54-FFF138A140D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496098-CC8C-7BC7-F62C-55AC21C8747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CF80B7-3D26-A6A7-E3F6-964FC800A1C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A2EEF3-A142-AC7F-8A59-3D66BD3F3DB9}"/>
              </a:ext>
            </a:extLst>
          </p:cNvPr>
          <p:cNvSpPr>
            <a:spLocks noGrp="1"/>
          </p:cNvSpPr>
          <p:nvPr>
            <p:ph type="sldNum" sz="quarter" idx="5"/>
          </p:nvPr>
        </p:nvSpPr>
        <p:spPr/>
        <p:txBody>
          <a:bodyPr/>
          <a:lstStyle/>
          <a:p>
            <a:fld id="{CB7EA050-6D75-4FE6-8FBF-5D7F652DA300}" type="slidenum">
              <a:rPr lang="en-US" smtClean="0"/>
              <a:t>42</a:t>
            </a:fld>
            <a:endParaRPr lang="en-US"/>
          </a:p>
        </p:txBody>
      </p:sp>
    </p:spTree>
    <p:extLst>
      <p:ext uri="{BB962C8B-B14F-4D97-AF65-F5344CB8AC3E}">
        <p14:creationId xmlns:p14="http://schemas.microsoft.com/office/powerpoint/2010/main" val="3600525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A1838D-39D3-D075-C17C-304353FB56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FFF6AD-FB39-CE5D-D9FD-BFB8DA68C2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47B6EAB-6A04-9B09-2A8D-5EECB65D11B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1622BD-B5B8-C0F9-BF8E-3C8781A15D94}"/>
              </a:ext>
            </a:extLst>
          </p:cNvPr>
          <p:cNvSpPr>
            <a:spLocks noGrp="1"/>
          </p:cNvSpPr>
          <p:nvPr>
            <p:ph type="sldNum" sz="quarter" idx="5"/>
          </p:nvPr>
        </p:nvSpPr>
        <p:spPr/>
        <p:txBody>
          <a:bodyPr/>
          <a:lstStyle/>
          <a:p>
            <a:fld id="{CB7EA050-6D75-4FE6-8FBF-5D7F652DA300}" type="slidenum">
              <a:rPr lang="en-US" smtClean="0"/>
              <a:t>43</a:t>
            </a:fld>
            <a:endParaRPr lang="en-US"/>
          </a:p>
        </p:txBody>
      </p:sp>
    </p:spTree>
    <p:extLst>
      <p:ext uri="{BB962C8B-B14F-4D97-AF65-F5344CB8AC3E}">
        <p14:creationId xmlns:p14="http://schemas.microsoft.com/office/powerpoint/2010/main" val="11501542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DA7D7F-836E-52DB-9058-DBEB5FA85F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777FCA-0907-A6C0-0C0C-5A208EDCAC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69E5104-E4A3-93DC-3E5C-C8CF1B2C06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7BF76AF-448B-9470-7E77-850A392F1C38}"/>
              </a:ext>
            </a:extLst>
          </p:cNvPr>
          <p:cNvSpPr>
            <a:spLocks noGrp="1"/>
          </p:cNvSpPr>
          <p:nvPr>
            <p:ph type="sldNum" sz="quarter" idx="5"/>
          </p:nvPr>
        </p:nvSpPr>
        <p:spPr/>
        <p:txBody>
          <a:bodyPr/>
          <a:lstStyle/>
          <a:p>
            <a:fld id="{CB7EA050-6D75-4FE6-8FBF-5D7F652DA300}" type="slidenum">
              <a:rPr lang="en-US" smtClean="0"/>
              <a:t>17</a:t>
            </a:fld>
            <a:endParaRPr lang="en-US"/>
          </a:p>
        </p:txBody>
      </p:sp>
    </p:spTree>
    <p:extLst>
      <p:ext uri="{BB962C8B-B14F-4D97-AF65-F5344CB8AC3E}">
        <p14:creationId xmlns:p14="http://schemas.microsoft.com/office/powerpoint/2010/main" val="284957084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FC972F-5D19-25D1-2104-6BE88A42C6E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51AD4B-A617-28A1-CD6A-4B901EEA3BA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82FB4E6-E113-009B-7184-05345FCF415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B7A8DC1-9DE7-BE2C-8BBB-0D04DA3360FF}"/>
              </a:ext>
            </a:extLst>
          </p:cNvPr>
          <p:cNvSpPr>
            <a:spLocks noGrp="1"/>
          </p:cNvSpPr>
          <p:nvPr>
            <p:ph type="sldNum" sz="quarter" idx="5"/>
          </p:nvPr>
        </p:nvSpPr>
        <p:spPr/>
        <p:txBody>
          <a:bodyPr/>
          <a:lstStyle/>
          <a:p>
            <a:fld id="{CB7EA050-6D75-4FE6-8FBF-5D7F652DA300}" type="slidenum">
              <a:rPr lang="en-US" smtClean="0"/>
              <a:t>44</a:t>
            </a:fld>
            <a:endParaRPr lang="en-US"/>
          </a:p>
        </p:txBody>
      </p:sp>
    </p:spTree>
    <p:extLst>
      <p:ext uri="{BB962C8B-B14F-4D97-AF65-F5344CB8AC3E}">
        <p14:creationId xmlns:p14="http://schemas.microsoft.com/office/powerpoint/2010/main" val="375519092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2063E6-A1C0-C6F6-4795-5CF98E6C4B8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DFFB91F-6037-A0ED-327B-84A2262D93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56C339-A456-C42F-F4CC-7E036CA686F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B62F928-449A-4B9F-2FD9-782D4B810D8D}"/>
              </a:ext>
            </a:extLst>
          </p:cNvPr>
          <p:cNvSpPr>
            <a:spLocks noGrp="1"/>
          </p:cNvSpPr>
          <p:nvPr>
            <p:ph type="sldNum" sz="quarter" idx="5"/>
          </p:nvPr>
        </p:nvSpPr>
        <p:spPr/>
        <p:txBody>
          <a:bodyPr/>
          <a:lstStyle/>
          <a:p>
            <a:fld id="{CB7EA050-6D75-4FE6-8FBF-5D7F652DA300}" type="slidenum">
              <a:rPr lang="en-US" smtClean="0"/>
              <a:t>45</a:t>
            </a:fld>
            <a:endParaRPr lang="en-US"/>
          </a:p>
        </p:txBody>
      </p:sp>
    </p:spTree>
    <p:extLst>
      <p:ext uri="{BB962C8B-B14F-4D97-AF65-F5344CB8AC3E}">
        <p14:creationId xmlns:p14="http://schemas.microsoft.com/office/powerpoint/2010/main" val="261562998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A9C0CE-30B3-7DB8-41F3-684A03D642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626AD4-014D-CA3E-914B-22ED52DD60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E045146-91B6-6D24-0B59-E1F4A90AE5E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2A9CAE-4F71-D049-A73B-4CBCDFD0417D}"/>
              </a:ext>
            </a:extLst>
          </p:cNvPr>
          <p:cNvSpPr>
            <a:spLocks noGrp="1"/>
          </p:cNvSpPr>
          <p:nvPr>
            <p:ph type="sldNum" sz="quarter" idx="5"/>
          </p:nvPr>
        </p:nvSpPr>
        <p:spPr/>
        <p:txBody>
          <a:bodyPr/>
          <a:lstStyle/>
          <a:p>
            <a:fld id="{CB7EA050-6D75-4FE6-8FBF-5D7F652DA300}" type="slidenum">
              <a:rPr lang="en-US" smtClean="0"/>
              <a:t>46</a:t>
            </a:fld>
            <a:endParaRPr lang="en-US"/>
          </a:p>
        </p:txBody>
      </p:sp>
    </p:spTree>
    <p:extLst>
      <p:ext uri="{BB962C8B-B14F-4D97-AF65-F5344CB8AC3E}">
        <p14:creationId xmlns:p14="http://schemas.microsoft.com/office/powerpoint/2010/main" val="98006702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F9467F-0730-732E-6C51-BE199E62AA0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0C81A7E-55DE-1D5E-658A-1873312BA90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CBB75B4-95CF-2C72-6D30-415F371952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E7E3925-3A03-0100-7AE1-8F36DF96A624}"/>
              </a:ext>
            </a:extLst>
          </p:cNvPr>
          <p:cNvSpPr>
            <a:spLocks noGrp="1"/>
          </p:cNvSpPr>
          <p:nvPr>
            <p:ph type="sldNum" sz="quarter" idx="5"/>
          </p:nvPr>
        </p:nvSpPr>
        <p:spPr/>
        <p:txBody>
          <a:bodyPr/>
          <a:lstStyle/>
          <a:p>
            <a:fld id="{CB7EA050-6D75-4FE6-8FBF-5D7F652DA300}" type="slidenum">
              <a:rPr lang="en-US" smtClean="0"/>
              <a:t>47</a:t>
            </a:fld>
            <a:endParaRPr lang="en-US"/>
          </a:p>
        </p:txBody>
      </p:sp>
    </p:spTree>
    <p:extLst>
      <p:ext uri="{BB962C8B-B14F-4D97-AF65-F5344CB8AC3E}">
        <p14:creationId xmlns:p14="http://schemas.microsoft.com/office/powerpoint/2010/main" val="154215598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0DE13-9B3E-3455-E02C-72C5A9991B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3B2B7E-2508-ECC7-DA83-03A4724706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706A0F-A30B-69CB-3884-6A8A5724B40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C53C615-0AB4-3C3F-3525-8159CC8EDD8C}"/>
              </a:ext>
            </a:extLst>
          </p:cNvPr>
          <p:cNvSpPr>
            <a:spLocks noGrp="1"/>
          </p:cNvSpPr>
          <p:nvPr>
            <p:ph type="sldNum" sz="quarter" idx="5"/>
          </p:nvPr>
        </p:nvSpPr>
        <p:spPr/>
        <p:txBody>
          <a:bodyPr/>
          <a:lstStyle/>
          <a:p>
            <a:fld id="{CB7EA050-6D75-4FE6-8FBF-5D7F652DA300}" type="slidenum">
              <a:rPr lang="en-US" smtClean="0"/>
              <a:t>48</a:t>
            </a:fld>
            <a:endParaRPr lang="en-US"/>
          </a:p>
        </p:txBody>
      </p:sp>
    </p:spTree>
    <p:extLst>
      <p:ext uri="{BB962C8B-B14F-4D97-AF65-F5344CB8AC3E}">
        <p14:creationId xmlns:p14="http://schemas.microsoft.com/office/powerpoint/2010/main" val="153596600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CA2C45-D424-3CE5-B0C9-4813C516D4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052C8C-918D-F795-CB55-1B1CA330D6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6A71BA-074D-425D-8255-6DFF8862A02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A5F728F-B035-9030-9302-553A0A571E09}"/>
              </a:ext>
            </a:extLst>
          </p:cNvPr>
          <p:cNvSpPr>
            <a:spLocks noGrp="1"/>
          </p:cNvSpPr>
          <p:nvPr>
            <p:ph type="sldNum" sz="quarter" idx="5"/>
          </p:nvPr>
        </p:nvSpPr>
        <p:spPr/>
        <p:txBody>
          <a:bodyPr/>
          <a:lstStyle/>
          <a:p>
            <a:fld id="{CB7EA050-6D75-4FE6-8FBF-5D7F652DA300}" type="slidenum">
              <a:rPr lang="en-US" smtClean="0"/>
              <a:t>49</a:t>
            </a:fld>
            <a:endParaRPr lang="en-US"/>
          </a:p>
        </p:txBody>
      </p:sp>
    </p:spTree>
    <p:extLst>
      <p:ext uri="{BB962C8B-B14F-4D97-AF65-F5344CB8AC3E}">
        <p14:creationId xmlns:p14="http://schemas.microsoft.com/office/powerpoint/2010/main" val="106091372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6F14C-6390-98E4-E359-F1556EFFD9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667BCA-9494-AC12-11DE-648A2E65864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CB8D0F6-8681-2526-3772-1C42D315DC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7C67EEA-A1BD-CEF3-F219-2CFA3CC5902C}"/>
              </a:ext>
            </a:extLst>
          </p:cNvPr>
          <p:cNvSpPr>
            <a:spLocks noGrp="1"/>
          </p:cNvSpPr>
          <p:nvPr>
            <p:ph type="sldNum" sz="quarter" idx="5"/>
          </p:nvPr>
        </p:nvSpPr>
        <p:spPr/>
        <p:txBody>
          <a:bodyPr/>
          <a:lstStyle/>
          <a:p>
            <a:fld id="{CB7EA050-6D75-4FE6-8FBF-5D7F652DA300}" type="slidenum">
              <a:rPr lang="en-US" smtClean="0"/>
              <a:t>50</a:t>
            </a:fld>
            <a:endParaRPr lang="en-US"/>
          </a:p>
        </p:txBody>
      </p:sp>
    </p:spTree>
    <p:extLst>
      <p:ext uri="{BB962C8B-B14F-4D97-AF65-F5344CB8AC3E}">
        <p14:creationId xmlns:p14="http://schemas.microsoft.com/office/powerpoint/2010/main" val="55291503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B4A8FC-5BED-B7D5-91FB-E915971E88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86F25EC-F547-B4E1-38D6-3D67E095D8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26560AE-83F7-3029-9C1D-C68AF237D6C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1E90CB-1DEC-114F-1652-E16BD94E0B2C}"/>
              </a:ext>
            </a:extLst>
          </p:cNvPr>
          <p:cNvSpPr>
            <a:spLocks noGrp="1"/>
          </p:cNvSpPr>
          <p:nvPr>
            <p:ph type="sldNum" sz="quarter" idx="5"/>
          </p:nvPr>
        </p:nvSpPr>
        <p:spPr/>
        <p:txBody>
          <a:bodyPr/>
          <a:lstStyle/>
          <a:p>
            <a:fld id="{CB7EA050-6D75-4FE6-8FBF-5D7F652DA300}" type="slidenum">
              <a:rPr lang="en-US" smtClean="0"/>
              <a:t>51</a:t>
            </a:fld>
            <a:endParaRPr lang="en-US"/>
          </a:p>
        </p:txBody>
      </p:sp>
    </p:spTree>
    <p:extLst>
      <p:ext uri="{BB962C8B-B14F-4D97-AF65-F5344CB8AC3E}">
        <p14:creationId xmlns:p14="http://schemas.microsoft.com/office/powerpoint/2010/main" val="35495402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F9F49E-0AE6-AE99-86E8-F1DA9558E42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EBA9F8E-9DD8-2FA1-C997-3B3D57C1B3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9E738C-6365-4FBF-327F-3DD0A94EFA9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187A6F2-04FC-A7F9-5DA2-56E1E401F29D}"/>
              </a:ext>
            </a:extLst>
          </p:cNvPr>
          <p:cNvSpPr>
            <a:spLocks noGrp="1"/>
          </p:cNvSpPr>
          <p:nvPr>
            <p:ph type="sldNum" sz="quarter" idx="5"/>
          </p:nvPr>
        </p:nvSpPr>
        <p:spPr/>
        <p:txBody>
          <a:bodyPr/>
          <a:lstStyle/>
          <a:p>
            <a:fld id="{CB7EA050-6D75-4FE6-8FBF-5D7F652DA300}" type="slidenum">
              <a:rPr lang="en-US" smtClean="0"/>
              <a:t>52</a:t>
            </a:fld>
            <a:endParaRPr lang="en-US"/>
          </a:p>
        </p:txBody>
      </p:sp>
    </p:spTree>
    <p:extLst>
      <p:ext uri="{BB962C8B-B14F-4D97-AF65-F5344CB8AC3E}">
        <p14:creationId xmlns:p14="http://schemas.microsoft.com/office/powerpoint/2010/main" val="25902292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C126E5-5491-D616-D0DF-B833932D6C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63BA31-A3BA-1255-6456-FE8C799FBE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5F5469-C01B-1A0C-28C1-D5F84E1CEB8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30F8CF8-FACA-B38B-2AC3-2563DAA6E3E0}"/>
              </a:ext>
            </a:extLst>
          </p:cNvPr>
          <p:cNvSpPr>
            <a:spLocks noGrp="1"/>
          </p:cNvSpPr>
          <p:nvPr>
            <p:ph type="sldNum" sz="quarter" idx="5"/>
          </p:nvPr>
        </p:nvSpPr>
        <p:spPr/>
        <p:txBody>
          <a:bodyPr/>
          <a:lstStyle/>
          <a:p>
            <a:fld id="{CB7EA050-6D75-4FE6-8FBF-5D7F652DA300}" type="slidenum">
              <a:rPr lang="en-US" smtClean="0"/>
              <a:t>53</a:t>
            </a:fld>
            <a:endParaRPr lang="en-US"/>
          </a:p>
        </p:txBody>
      </p:sp>
    </p:spTree>
    <p:extLst>
      <p:ext uri="{BB962C8B-B14F-4D97-AF65-F5344CB8AC3E}">
        <p14:creationId xmlns:p14="http://schemas.microsoft.com/office/powerpoint/2010/main" val="1285630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95C591-167B-8C5B-DF14-6508E150AD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DC7C510-BD9E-1D5B-F829-1C03EE26AC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1707D3-5948-120F-431D-18C46B8AB1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B0281D4-7A04-CEC6-9442-771013CBA9BE}"/>
              </a:ext>
            </a:extLst>
          </p:cNvPr>
          <p:cNvSpPr>
            <a:spLocks noGrp="1"/>
          </p:cNvSpPr>
          <p:nvPr>
            <p:ph type="sldNum" sz="quarter" idx="5"/>
          </p:nvPr>
        </p:nvSpPr>
        <p:spPr/>
        <p:txBody>
          <a:bodyPr/>
          <a:lstStyle/>
          <a:p>
            <a:fld id="{CB7EA050-6D75-4FE6-8FBF-5D7F652DA300}" type="slidenum">
              <a:rPr lang="en-US" smtClean="0"/>
              <a:t>18</a:t>
            </a:fld>
            <a:endParaRPr lang="en-US"/>
          </a:p>
        </p:txBody>
      </p:sp>
    </p:spTree>
    <p:extLst>
      <p:ext uri="{BB962C8B-B14F-4D97-AF65-F5344CB8AC3E}">
        <p14:creationId xmlns:p14="http://schemas.microsoft.com/office/powerpoint/2010/main" val="16800083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45B628-254F-9D08-0BAA-B39AFF2232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8907B7-F51D-FB4E-7F7C-09D4927291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381F683-C14A-79DF-D957-5AAF5248B7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FF2A0A6-CCB9-6F2F-D2B7-2DD167E0987C}"/>
              </a:ext>
            </a:extLst>
          </p:cNvPr>
          <p:cNvSpPr>
            <a:spLocks noGrp="1"/>
          </p:cNvSpPr>
          <p:nvPr>
            <p:ph type="sldNum" sz="quarter" idx="5"/>
          </p:nvPr>
        </p:nvSpPr>
        <p:spPr/>
        <p:txBody>
          <a:bodyPr/>
          <a:lstStyle/>
          <a:p>
            <a:fld id="{CB7EA050-6D75-4FE6-8FBF-5D7F652DA300}" type="slidenum">
              <a:rPr lang="en-US" smtClean="0"/>
              <a:t>19</a:t>
            </a:fld>
            <a:endParaRPr lang="en-US"/>
          </a:p>
        </p:txBody>
      </p:sp>
    </p:spTree>
    <p:extLst>
      <p:ext uri="{BB962C8B-B14F-4D97-AF65-F5344CB8AC3E}">
        <p14:creationId xmlns:p14="http://schemas.microsoft.com/office/powerpoint/2010/main" val="1737075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6D4301-4940-9F45-1C8D-5A3C870BDC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38F7F9-88A6-54C7-A709-F36E6F77D8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3B91C3-E1C1-7CEE-DF43-C37247852C9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EBE67CF-2066-E089-E3C5-9C782154DE52}"/>
              </a:ext>
            </a:extLst>
          </p:cNvPr>
          <p:cNvSpPr>
            <a:spLocks noGrp="1"/>
          </p:cNvSpPr>
          <p:nvPr>
            <p:ph type="sldNum" sz="quarter" idx="5"/>
          </p:nvPr>
        </p:nvSpPr>
        <p:spPr/>
        <p:txBody>
          <a:bodyPr/>
          <a:lstStyle/>
          <a:p>
            <a:fld id="{CB7EA050-6D75-4FE6-8FBF-5D7F652DA300}" type="slidenum">
              <a:rPr lang="en-US" smtClean="0"/>
              <a:t>20</a:t>
            </a:fld>
            <a:endParaRPr lang="en-US"/>
          </a:p>
        </p:txBody>
      </p:sp>
    </p:spTree>
    <p:extLst>
      <p:ext uri="{BB962C8B-B14F-4D97-AF65-F5344CB8AC3E}">
        <p14:creationId xmlns:p14="http://schemas.microsoft.com/office/powerpoint/2010/main" val="20512247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2A1DA8-189C-37F6-EB1E-0CD5B7E10B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D2D5DD-27B2-BBFC-6E5B-8C6EDA2BA6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4ABAC0-B448-02D0-4A22-34D57E37A8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2407004-D1D0-D103-2740-4B9C0CB798CA}"/>
              </a:ext>
            </a:extLst>
          </p:cNvPr>
          <p:cNvSpPr>
            <a:spLocks noGrp="1"/>
          </p:cNvSpPr>
          <p:nvPr>
            <p:ph type="sldNum" sz="quarter" idx="5"/>
          </p:nvPr>
        </p:nvSpPr>
        <p:spPr/>
        <p:txBody>
          <a:bodyPr/>
          <a:lstStyle/>
          <a:p>
            <a:fld id="{CB7EA050-6D75-4FE6-8FBF-5D7F652DA300}" type="slidenum">
              <a:rPr lang="en-US" smtClean="0"/>
              <a:t>21</a:t>
            </a:fld>
            <a:endParaRPr lang="en-US"/>
          </a:p>
        </p:txBody>
      </p:sp>
    </p:spTree>
    <p:extLst>
      <p:ext uri="{BB962C8B-B14F-4D97-AF65-F5344CB8AC3E}">
        <p14:creationId xmlns:p14="http://schemas.microsoft.com/office/powerpoint/2010/main" val="12037300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F5AA08-8C9F-7CBF-078F-D55AA6ECADD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3DC6272-134F-2E50-534A-5C62363FCD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6A86261-DEE0-AF3B-00BF-F1FCB86FF09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CC3AAB2-5A88-06D4-2B12-0A16D0103B02}"/>
              </a:ext>
            </a:extLst>
          </p:cNvPr>
          <p:cNvSpPr>
            <a:spLocks noGrp="1"/>
          </p:cNvSpPr>
          <p:nvPr>
            <p:ph type="sldNum" sz="quarter" idx="5"/>
          </p:nvPr>
        </p:nvSpPr>
        <p:spPr/>
        <p:txBody>
          <a:bodyPr/>
          <a:lstStyle/>
          <a:p>
            <a:fld id="{CB7EA050-6D75-4FE6-8FBF-5D7F652DA300}" type="slidenum">
              <a:rPr lang="en-US" smtClean="0"/>
              <a:t>22</a:t>
            </a:fld>
            <a:endParaRPr lang="en-US"/>
          </a:p>
        </p:txBody>
      </p:sp>
    </p:spTree>
    <p:extLst>
      <p:ext uri="{BB962C8B-B14F-4D97-AF65-F5344CB8AC3E}">
        <p14:creationId xmlns:p14="http://schemas.microsoft.com/office/powerpoint/2010/main" val="1107840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F44D65-7657-8611-B08F-413B4AD67D9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E105DB-415F-82B6-0AE6-800B9B9384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7BA854C-4C79-A11F-EF66-DDE7ACEBD04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3F5B1DC-DE3B-92A3-A04E-479035B129D2}"/>
              </a:ext>
            </a:extLst>
          </p:cNvPr>
          <p:cNvSpPr>
            <a:spLocks noGrp="1"/>
          </p:cNvSpPr>
          <p:nvPr>
            <p:ph type="sldNum" sz="quarter" idx="5"/>
          </p:nvPr>
        </p:nvSpPr>
        <p:spPr/>
        <p:txBody>
          <a:bodyPr/>
          <a:lstStyle/>
          <a:p>
            <a:fld id="{CB7EA050-6D75-4FE6-8FBF-5D7F652DA300}" type="slidenum">
              <a:rPr lang="en-US" smtClean="0"/>
              <a:t>23</a:t>
            </a:fld>
            <a:endParaRPr lang="en-US"/>
          </a:p>
        </p:txBody>
      </p:sp>
    </p:spTree>
    <p:extLst>
      <p:ext uri="{BB962C8B-B14F-4D97-AF65-F5344CB8AC3E}">
        <p14:creationId xmlns:p14="http://schemas.microsoft.com/office/powerpoint/2010/main" val="298156627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3551FFA8-1227-49D8-95A5-88CEB35F553B}" type="datetime1">
              <a:rPr lang="en-US" smtClean="0"/>
              <a:t>9/30/2025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013450" y="6356351"/>
            <a:ext cx="2501900" cy="365125"/>
          </a:xfrm>
        </p:spPr>
        <p:txBody>
          <a:bodyPr/>
          <a:lstStyle>
            <a:lvl1pPr>
              <a:defRPr sz="1000"/>
            </a:lvl1pPr>
          </a:lstStyle>
          <a:p>
            <a:r>
              <a:rPr lang="en-US" sz="800" dirty="0">
                <a:solidFill>
                  <a:schemeClr val="tx1"/>
                </a:solidFill>
              </a:rPr>
              <a:t>Corporate Governance Development Framework  </a:t>
            </a:r>
            <a:fld id="{056876B3-6861-41A9-AE4A-FB0744D39801}" type="slidenum">
              <a:rPr lang="en-US" smtClean="0"/>
              <a:pPr/>
              <a:t>‹#›</a:t>
            </a:fld>
            <a:endParaRPr lang="en-US" dirty="0"/>
          </a:p>
        </p:txBody>
      </p:sp>
      <p:pic>
        <p:nvPicPr>
          <p:cNvPr id="10" name="Picture 9">
            <a:extLst>
              <a:ext uri="{FF2B5EF4-FFF2-40B4-BE49-F238E27FC236}">
                <a16:creationId xmlns:a16="http://schemas.microsoft.com/office/drawing/2014/main" id="{03610BC8-02CE-0CC8-80D5-68C9117C0D99}"/>
              </a:ext>
            </a:extLst>
          </p:cNvPr>
          <p:cNvPicPr>
            <a:picLocks noChangeAspect="1"/>
          </p:cNvPicPr>
          <p:nvPr userDrawn="1"/>
        </p:nvPicPr>
        <p:blipFill>
          <a:blip r:embed="rId2"/>
          <a:stretch>
            <a:fillRect/>
          </a:stretch>
        </p:blipFill>
        <p:spPr>
          <a:xfrm>
            <a:off x="8696005" y="6427766"/>
            <a:ext cx="447995" cy="223998"/>
          </a:xfrm>
          <a:prstGeom prst="rect">
            <a:avLst/>
          </a:prstGeom>
        </p:spPr>
      </p:pic>
    </p:spTree>
    <p:extLst>
      <p:ext uri="{BB962C8B-B14F-4D97-AF65-F5344CB8AC3E}">
        <p14:creationId xmlns:p14="http://schemas.microsoft.com/office/powerpoint/2010/main" val="4000661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2A54988-3579-5888-2A6D-6970571C0CC9}"/>
              </a:ext>
            </a:extLst>
          </p:cNvPr>
          <p:cNvSpPr>
            <a:spLocks noGrp="1"/>
          </p:cNvSpPr>
          <p:nvPr>
            <p:ph type="dt" sz="half" idx="10"/>
          </p:nvPr>
        </p:nvSpPr>
        <p:spPr/>
        <p:txBody>
          <a:bodyPr/>
          <a:lstStyle/>
          <a:p>
            <a:fld id="{95F15A02-400A-4524-8BA7-1AC454BF8BC9}" type="datetimeFigureOut">
              <a:rPr lang="en-US" smtClean="0"/>
              <a:t>9/30/2025</a:t>
            </a:fld>
            <a:endParaRPr lang="en-US"/>
          </a:p>
        </p:txBody>
      </p:sp>
      <p:sp>
        <p:nvSpPr>
          <p:cNvPr id="3" name="Footer Placeholder 2">
            <a:extLst>
              <a:ext uri="{FF2B5EF4-FFF2-40B4-BE49-F238E27FC236}">
                <a16:creationId xmlns:a16="http://schemas.microsoft.com/office/drawing/2014/main" id="{7F4085E4-1997-002E-AC4A-C5C0AF3806F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FB0594C-2655-8268-D3C7-16E9688BE789}"/>
              </a:ext>
            </a:extLst>
          </p:cNvPr>
          <p:cNvSpPr>
            <a:spLocks noGrp="1"/>
          </p:cNvSpPr>
          <p:nvPr>
            <p:ph type="sldNum" sz="quarter" idx="12"/>
          </p:nvPr>
        </p:nvSpPr>
        <p:spPr/>
        <p:txBody>
          <a:bodyPr/>
          <a:lstStyle/>
          <a:p>
            <a:fld id="{B6EDFE4B-127F-4304-9283-74CC714F8512}" type="slidenum">
              <a:rPr lang="en-US" smtClean="0"/>
              <a:t>‹#›</a:t>
            </a:fld>
            <a:endParaRPr lang="en-US"/>
          </a:p>
        </p:txBody>
      </p:sp>
    </p:spTree>
    <p:extLst>
      <p:ext uri="{BB962C8B-B14F-4D97-AF65-F5344CB8AC3E}">
        <p14:creationId xmlns:p14="http://schemas.microsoft.com/office/powerpoint/2010/main" val="1179566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FA9A4-7CD1-DBB5-2CB9-37D22EFE29F1}"/>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8E6EF26-20BD-1746-89B4-739B699BFFDD}"/>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73AF4A2-1124-0D42-DF0C-48F41D35669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158602-C9D8-2E4A-60D3-71288C0BFC54}"/>
              </a:ext>
            </a:extLst>
          </p:cNvPr>
          <p:cNvSpPr>
            <a:spLocks noGrp="1"/>
          </p:cNvSpPr>
          <p:nvPr>
            <p:ph type="dt" sz="half" idx="10"/>
          </p:nvPr>
        </p:nvSpPr>
        <p:spPr/>
        <p:txBody>
          <a:bodyPr/>
          <a:lstStyle/>
          <a:p>
            <a:fld id="{95F15A02-400A-4524-8BA7-1AC454BF8BC9}" type="datetimeFigureOut">
              <a:rPr lang="en-US" smtClean="0"/>
              <a:t>9/30/2025</a:t>
            </a:fld>
            <a:endParaRPr lang="en-US"/>
          </a:p>
        </p:txBody>
      </p:sp>
      <p:sp>
        <p:nvSpPr>
          <p:cNvPr id="6" name="Footer Placeholder 5">
            <a:extLst>
              <a:ext uri="{FF2B5EF4-FFF2-40B4-BE49-F238E27FC236}">
                <a16:creationId xmlns:a16="http://schemas.microsoft.com/office/drawing/2014/main" id="{A600D159-12A4-D5A9-A899-55628FC6EE7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A6BC52-12ED-A4A6-6729-5592D4F3A46C}"/>
              </a:ext>
            </a:extLst>
          </p:cNvPr>
          <p:cNvSpPr>
            <a:spLocks noGrp="1"/>
          </p:cNvSpPr>
          <p:nvPr>
            <p:ph type="sldNum" sz="quarter" idx="12"/>
          </p:nvPr>
        </p:nvSpPr>
        <p:spPr/>
        <p:txBody>
          <a:bodyPr/>
          <a:lstStyle/>
          <a:p>
            <a:fld id="{B6EDFE4B-127F-4304-9283-74CC714F8512}" type="slidenum">
              <a:rPr lang="en-US" smtClean="0"/>
              <a:t>‹#›</a:t>
            </a:fld>
            <a:endParaRPr lang="en-US"/>
          </a:p>
        </p:txBody>
      </p:sp>
    </p:spTree>
    <p:extLst>
      <p:ext uri="{BB962C8B-B14F-4D97-AF65-F5344CB8AC3E}">
        <p14:creationId xmlns:p14="http://schemas.microsoft.com/office/powerpoint/2010/main" val="7956152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D5AAA-F694-B9B7-249F-523DB3E94AD8}"/>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CB61968-AD46-1741-FF4E-03842F45EFBA}"/>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0C31DD6-6B16-3293-3920-B1A2DD54C0C7}"/>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F7542B-F9FD-2F2A-203E-BA61C7ED3FAB}"/>
              </a:ext>
            </a:extLst>
          </p:cNvPr>
          <p:cNvSpPr>
            <a:spLocks noGrp="1"/>
          </p:cNvSpPr>
          <p:nvPr>
            <p:ph type="dt" sz="half" idx="10"/>
          </p:nvPr>
        </p:nvSpPr>
        <p:spPr/>
        <p:txBody>
          <a:bodyPr/>
          <a:lstStyle/>
          <a:p>
            <a:fld id="{95F15A02-400A-4524-8BA7-1AC454BF8BC9}" type="datetimeFigureOut">
              <a:rPr lang="en-US" smtClean="0"/>
              <a:t>9/30/2025</a:t>
            </a:fld>
            <a:endParaRPr lang="en-US"/>
          </a:p>
        </p:txBody>
      </p:sp>
      <p:sp>
        <p:nvSpPr>
          <p:cNvPr id="6" name="Footer Placeholder 5">
            <a:extLst>
              <a:ext uri="{FF2B5EF4-FFF2-40B4-BE49-F238E27FC236}">
                <a16:creationId xmlns:a16="http://schemas.microsoft.com/office/drawing/2014/main" id="{101F8774-782D-7C5F-6B3B-48ACF359B53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C54EBB7-1BFB-4FFC-6958-60B032CF898B}"/>
              </a:ext>
            </a:extLst>
          </p:cNvPr>
          <p:cNvSpPr>
            <a:spLocks noGrp="1"/>
          </p:cNvSpPr>
          <p:nvPr>
            <p:ph type="sldNum" sz="quarter" idx="12"/>
          </p:nvPr>
        </p:nvSpPr>
        <p:spPr/>
        <p:txBody>
          <a:bodyPr/>
          <a:lstStyle/>
          <a:p>
            <a:fld id="{B6EDFE4B-127F-4304-9283-74CC714F8512}" type="slidenum">
              <a:rPr lang="en-US" smtClean="0"/>
              <a:t>‹#›</a:t>
            </a:fld>
            <a:endParaRPr lang="en-US"/>
          </a:p>
        </p:txBody>
      </p:sp>
    </p:spTree>
    <p:extLst>
      <p:ext uri="{BB962C8B-B14F-4D97-AF65-F5344CB8AC3E}">
        <p14:creationId xmlns:p14="http://schemas.microsoft.com/office/powerpoint/2010/main" val="37063495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AF67B-CF22-E780-EB76-3BF019F5ED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C97B42A-07A5-B01B-9BE4-CC5812795A0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8E4A118-68F7-982C-687B-7590B049DEF8}"/>
              </a:ext>
            </a:extLst>
          </p:cNvPr>
          <p:cNvSpPr>
            <a:spLocks noGrp="1"/>
          </p:cNvSpPr>
          <p:nvPr>
            <p:ph type="dt" sz="half" idx="10"/>
          </p:nvPr>
        </p:nvSpPr>
        <p:spPr/>
        <p:txBody>
          <a:bodyPr/>
          <a:lstStyle/>
          <a:p>
            <a:fld id="{95F15A02-400A-4524-8BA7-1AC454BF8BC9}" type="datetimeFigureOut">
              <a:rPr lang="en-US" smtClean="0"/>
              <a:t>9/30/2025</a:t>
            </a:fld>
            <a:endParaRPr lang="en-US"/>
          </a:p>
        </p:txBody>
      </p:sp>
      <p:sp>
        <p:nvSpPr>
          <p:cNvPr id="5" name="Footer Placeholder 4">
            <a:extLst>
              <a:ext uri="{FF2B5EF4-FFF2-40B4-BE49-F238E27FC236}">
                <a16:creationId xmlns:a16="http://schemas.microsoft.com/office/drawing/2014/main" id="{8606A17C-8A2F-FB53-C0FE-40C30B3B0A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C3E608-B4E3-0CDE-BFCE-B9B4FE4D4DF2}"/>
              </a:ext>
            </a:extLst>
          </p:cNvPr>
          <p:cNvSpPr>
            <a:spLocks noGrp="1"/>
          </p:cNvSpPr>
          <p:nvPr>
            <p:ph type="sldNum" sz="quarter" idx="12"/>
          </p:nvPr>
        </p:nvSpPr>
        <p:spPr/>
        <p:txBody>
          <a:bodyPr/>
          <a:lstStyle/>
          <a:p>
            <a:fld id="{B6EDFE4B-127F-4304-9283-74CC714F8512}" type="slidenum">
              <a:rPr lang="en-US" smtClean="0"/>
              <a:t>‹#›</a:t>
            </a:fld>
            <a:endParaRPr lang="en-US"/>
          </a:p>
        </p:txBody>
      </p:sp>
    </p:spTree>
    <p:extLst>
      <p:ext uri="{BB962C8B-B14F-4D97-AF65-F5344CB8AC3E}">
        <p14:creationId xmlns:p14="http://schemas.microsoft.com/office/powerpoint/2010/main" val="34843911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CA0A2F6-BD79-563B-2C03-894062D4886B}"/>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4684230-2065-8298-16E2-D77A6BA1BD1B}"/>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97E196-40FF-BE18-6C6E-C9CA3044DE2F}"/>
              </a:ext>
            </a:extLst>
          </p:cNvPr>
          <p:cNvSpPr>
            <a:spLocks noGrp="1"/>
          </p:cNvSpPr>
          <p:nvPr>
            <p:ph type="dt" sz="half" idx="10"/>
          </p:nvPr>
        </p:nvSpPr>
        <p:spPr/>
        <p:txBody>
          <a:bodyPr/>
          <a:lstStyle/>
          <a:p>
            <a:fld id="{95F15A02-400A-4524-8BA7-1AC454BF8BC9}" type="datetimeFigureOut">
              <a:rPr lang="en-US" smtClean="0"/>
              <a:t>9/30/2025</a:t>
            </a:fld>
            <a:endParaRPr lang="en-US"/>
          </a:p>
        </p:txBody>
      </p:sp>
      <p:sp>
        <p:nvSpPr>
          <p:cNvPr id="5" name="Footer Placeholder 4">
            <a:extLst>
              <a:ext uri="{FF2B5EF4-FFF2-40B4-BE49-F238E27FC236}">
                <a16:creationId xmlns:a16="http://schemas.microsoft.com/office/drawing/2014/main" id="{2EA907BC-EE4F-85EE-FC84-40C7F78C2D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2608A7-A55A-D173-F267-62AEBA84383C}"/>
              </a:ext>
            </a:extLst>
          </p:cNvPr>
          <p:cNvSpPr>
            <a:spLocks noGrp="1"/>
          </p:cNvSpPr>
          <p:nvPr>
            <p:ph type="sldNum" sz="quarter" idx="12"/>
          </p:nvPr>
        </p:nvSpPr>
        <p:spPr/>
        <p:txBody>
          <a:bodyPr/>
          <a:lstStyle/>
          <a:p>
            <a:fld id="{B6EDFE4B-127F-4304-9283-74CC714F8512}" type="slidenum">
              <a:rPr lang="en-US" smtClean="0"/>
              <a:t>‹#›</a:t>
            </a:fld>
            <a:endParaRPr lang="en-US"/>
          </a:p>
        </p:txBody>
      </p:sp>
    </p:spTree>
    <p:extLst>
      <p:ext uri="{BB962C8B-B14F-4D97-AF65-F5344CB8AC3E}">
        <p14:creationId xmlns:p14="http://schemas.microsoft.com/office/powerpoint/2010/main" val="5185459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2F5550-BC3C-8D18-369E-47F719C85ABF}"/>
              </a:ext>
            </a:extLst>
          </p:cNvPr>
          <p:cNvSpPr>
            <a:spLocks noGrp="1"/>
          </p:cNvSpPr>
          <p:nvPr>
            <p:ph type="title"/>
          </p:nvPr>
        </p:nvSpPr>
        <p:spPr/>
        <p:txBody>
          <a:bodyPr/>
          <a:lstStyle/>
          <a:p>
            <a:r>
              <a:rPr lang="en-US"/>
              <a:t>Click to edit Master title style</a:t>
            </a:r>
          </a:p>
        </p:txBody>
      </p:sp>
      <p:sp>
        <p:nvSpPr>
          <p:cNvPr id="4" name="Footer Placeholder 3">
            <a:extLst>
              <a:ext uri="{FF2B5EF4-FFF2-40B4-BE49-F238E27FC236}">
                <a16:creationId xmlns:a16="http://schemas.microsoft.com/office/drawing/2014/main" id="{CC8E8F81-ED91-4178-6D82-1CC361E7352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EB3BA75-6640-05B1-0538-9A723B612D7B}"/>
              </a:ext>
            </a:extLst>
          </p:cNvPr>
          <p:cNvSpPr>
            <a:spLocks noGrp="1"/>
          </p:cNvSpPr>
          <p:nvPr>
            <p:ph type="sldNum" sz="quarter" idx="12"/>
          </p:nvPr>
        </p:nvSpPr>
        <p:spPr>
          <a:xfrm>
            <a:off x="447995" y="6356351"/>
            <a:ext cx="2648461" cy="365125"/>
          </a:xfrm>
        </p:spPr>
        <p:txBody>
          <a:bodyPr/>
          <a:lstStyle/>
          <a:p>
            <a:pPr algn="l"/>
            <a:fld id="{056876B3-6861-41A9-AE4A-FB0744D39801}" type="slidenum">
              <a:rPr lang="en-US" sz="1000" smtClean="0"/>
              <a:pPr algn="l"/>
              <a:t>‹#›</a:t>
            </a:fld>
            <a:r>
              <a:rPr lang="en-US" sz="1000" dirty="0"/>
              <a:t> </a:t>
            </a:r>
            <a:r>
              <a:rPr lang="en-US" sz="800" dirty="0"/>
              <a:t>Corporate Governance Development Framework </a:t>
            </a:r>
          </a:p>
        </p:txBody>
      </p:sp>
      <p:pic>
        <p:nvPicPr>
          <p:cNvPr id="6" name="Picture 5">
            <a:extLst>
              <a:ext uri="{FF2B5EF4-FFF2-40B4-BE49-F238E27FC236}">
                <a16:creationId xmlns:a16="http://schemas.microsoft.com/office/drawing/2014/main" id="{D53F6478-EFAC-E89F-5D13-D1AE4E7C2031}"/>
              </a:ext>
            </a:extLst>
          </p:cNvPr>
          <p:cNvPicPr>
            <a:picLocks noChangeAspect="1"/>
          </p:cNvPicPr>
          <p:nvPr userDrawn="1"/>
        </p:nvPicPr>
        <p:blipFill>
          <a:blip r:embed="rId2"/>
          <a:stretch>
            <a:fillRect/>
          </a:stretch>
        </p:blipFill>
        <p:spPr>
          <a:xfrm flipH="1">
            <a:off x="0" y="6426914"/>
            <a:ext cx="447995" cy="223998"/>
          </a:xfrm>
          <a:prstGeom prst="rect">
            <a:avLst/>
          </a:prstGeom>
        </p:spPr>
      </p:pic>
    </p:spTree>
    <p:extLst>
      <p:ext uri="{BB962C8B-B14F-4D97-AF65-F5344CB8AC3E}">
        <p14:creationId xmlns:p14="http://schemas.microsoft.com/office/powerpoint/2010/main" val="36568770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447995" y="6356351"/>
            <a:ext cx="2648461" cy="365125"/>
          </a:xfrm>
        </p:spPr>
        <p:txBody>
          <a:bodyPr/>
          <a:lstStyle>
            <a:lvl1pPr algn="l">
              <a:defRPr sz="1000"/>
            </a:lvl1pPr>
          </a:lstStyle>
          <a:p>
            <a:fld id="{056876B3-6861-41A9-AE4A-FB0744D39801}" type="slidenum">
              <a:rPr lang="en-US" smtClean="0"/>
              <a:pPr/>
              <a:t>‹#›</a:t>
            </a:fld>
            <a:r>
              <a:rPr lang="en-US" dirty="0"/>
              <a:t> </a:t>
            </a:r>
            <a:r>
              <a:rPr lang="en-US" sz="800" dirty="0"/>
              <a:t>Corporate Governance Development Framework</a:t>
            </a:r>
          </a:p>
        </p:txBody>
      </p:sp>
    </p:spTree>
    <p:extLst>
      <p:ext uri="{BB962C8B-B14F-4D97-AF65-F5344CB8AC3E}">
        <p14:creationId xmlns:p14="http://schemas.microsoft.com/office/powerpoint/2010/main" val="1900777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25F8D-C742-A2DE-5D5D-7C8F3DE784B4}"/>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274A1A8-C724-6385-D139-ABA99D24ECF0}"/>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7822D73-2608-3A24-BB26-EE276F32215E}"/>
              </a:ext>
            </a:extLst>
          </p:cNvPr>
          <p:cNvSpPr>
            <a:spLocks noGrp="1"/>
          </p:cNvSpPr>
          <p:nvPr>
            <p:ph type="dt" sz="half" idx="10"/>
          </p:nvPr>
        </p:nvSpPr>
        <p:spPr/>
        <p:txBody>
          <a:bodyPr/>
          <a:lstStyle/>
          <a:p>
            <a:fld id="{95F15A02-400A-4524-8BA7-1AC454BF8BC9}" type="datetimeFigureOut">
              <a:rPr lang="en-US" smtClean="0"/>
              <a:t>9/30/2025</a:t>
            </a:fld>
            <a:endParaRPr lang="en-US"/>
          </a:p>
        </p:txBody>
      </p:sp>
      <p:sp>
        <p:nvSpPr>
          <p:cNvPr id="5" name="Footer Placeholder 4">
            <a:extLst>
              <a:ext uri="{FF2B5EF4-FFF2-40B4-BE49-F238E27FC236}">
                <a16:creationId xmlns:a16="http://schemas.microsoft.com/office/drawing/2014/main" id="{3DA0E432-F70C-9354-F7CE-D4AE8FDAB8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7235BF-2B4A-E81A-1E70-33A4234BEDC8}"/>
              </a:ext>
            </a:extLst>
          </p:cNvPr>
          <p:cNvSpPr>
            <a:spLocks noGrp="1"/>
          </p:cNvSpPr>
          <p:nvPr>
            <p:ph type="sldNum" sz="quarter" idx="12"/>
          </p:nvPr>
        </p:nvSpPr>
        <p:spPr/>
        <p:txBody>
          <a:bodyPr/>
          <a:lstStyle/>
          <a:p>
            <a:fld id="{B6EDFE4B-127F-4304-9283-74CC714F8512}" type="slidenum">
              <a:rPr lang="en-US" smtClean="0"/>
              <a:t>‹#›</a:t>
            </a:fld>
            <a:endParaRPr lang="en-US"/>
          </a:p>
        </p:txBody>
      </p:sp>
    </p:spTree>
    <p:extLst>
      <p:ext uri="{BB962C8B-B14F-4D97-AF65-F5344CB8AC3E}">
        <p14:creationId xmlns:p14="http://schemas.microsoft.com/office/powerpoint/2010/main" val="3689487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7BF19-2AC9-1544-584D-8C4135B0DCF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ED7E27-5A7F-4867-C0FE-467A4694B62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B957F4-6B61-0FB5-24FD-00DDE834E711}"/>
              </a:ext>
            </a:extLst>
          </p:cNvPr>
          <p:cNvSpPr>
            <a:spLocks noGrp="1"/>
          </p:cNvSpPr>
          <p:nvPr>
            <p:ph type="dt" sz="half" idx="10"/>
          </p:nvPr>
        </p:nvSpPr>
        <p:spPr/>
        <p:txBody>
          <a:bodyPr/>
          <a:lstStyle/>
          <a:p>
            <a:fld id="{95F15A02-400A-4524-8BA7-1AC454BF8BC9}" type="datetimeFigureOut">
              <a:rPr lang="en-US" smtClean="0"/>
              <a:t>9/30/2025</a:t>
            </a:fld>
            <a:endParaRPr lang="en-US"/>
          </a:p>
        </p:txBody>
      </p:sp>
      <p:sp>
        <p:nvSpPr>
          <p:cNvPr id="5" name="Footer Placeholder 4">
            <a:extLst>
              <a:ext uri="{FF2B5EF4-FFF2-40B4-BE49-F238E27FC236}">
                <a16:creationId xmlns:a16="http://schemas.microsoft.com/office/drawing/2014/main" id="{380D8ED9-6B81-A425-8C33-37D0C446E6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A6C37A-B9EA-1493-D909-8828CF407FDB}"/>
              </a:ext>
            </a:extLst>
          </p:cNvPr>
          <p:cNvSpPr>
            <a:spLocks noGrp="1"/>
          </p:cNvSpPr>
          <p:nvPr>
            <p:ph type="sldNum" sz="quarter" idx="12"/>
          </p:nvPr>
        </p:nvSpPr>
        <p:spPr/>
        <p:txBody>
          <a:bodyPr/>
          <a:lstStyle/>
          <a:p>
            <a:fld id="{B6EDFE4B-127F-4304-9283-74CC714F8512}" type="slidenum">
              <a:rPr lang="en-US" smtClean="0"/>
              <a:t>‹#›</a:t>
            </a:fld>
            <a:endParaRPr lang="en-US"/>
          </a:p>
        </p:txBody>
      </p:sp>
    </p:spTree>
    <p:extLst>
      <p:ext uri="{BB962C8B-B14F-4D97-AF65-F5344CB8AC3E}">
        <p14:creationId xmlns:p14="http://schemas.microsoft.com/office/powerpoint/2010/main" val="2604895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DF479-EA63-AAB9-F85B-CDDCE2D445D0}"/>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A598489-2110-97EC-FE05-FD2715F4486F}"/>
              </a:ext>
            </a:extLst>
          </p:cNvPr>
          <p:cNvSpPr>
            <a:spLocks noGrp="1"/>
          </p:cNvSpPr>
          <p:nvPr>
            <p:ph type="body" idx="1"/>
          </p:nvPr>
        </p:nvSpPr>
        <p:spPr>
          <a:xfrm>
            <a:off x="623888" y="4589463"/>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E09F947-E757-081B-DB46-14BBF0BF7581}"/>
              </a:ext>
            </a:extLst>
          </p:cNvPr>
          <p:cNvSpPr>
            <a:spLocks noGrp="1"/>
          </p:cNvSpPr>
          <p:nvPr>
            <p:ph type="dt" sz="half" idx="10"/>
          </p:nvPr>
        </p:nvSpPr>
        <p:spPr/>
        <p:txBody>
          <a:bodyPr/>
          <a:lstStyle/>
          <a:p>
            <a:fld id="{95F15A02-400A-4524-8BA7-1AC454BF8BC9}" type="datetimeFigureOut">
              <a:rPr lang="en-US" smtClean="0"/>
              <a:t>9/30/2025</a:t>
            </a:fld>
            <a:endParaRPr lang="en-US"/>
          </a:p>
        </p:txBody>
      </p:sp>
      <p:sp>
        <p:nvSpPr>
          <p:cNvPr id="5" name="Footer Placeholder 4">
            <a:extLst>
              <a:ext uri="{FF2B5EF4-FFF2-40B4-BE49-F238E27FC236}">
                <a16:creationId xmlns:a16="http://schemas.microsoft.com/office/drawing/2014/main" id="{5A6B3BC7-A08C-B1E5-A6D4-5B37C9212A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6442AE-1539-E504-FD94-F3AFEF6F2137}"/>
              </a:ext>
            </a:extLst>
          </p:cNvPr>
          <p:cNvSpPr>
            <a:spLocks noGrp="1"/>
          </p:cNvSpPr>
          <p:nvPr>
            <p:ph type="sldNum" sz="quarter" idx="12"/>
          </p:nvPr>
        </p:nvSpPr>
        <p:spPr/>
        <p:txBody>
          <a:bodyPr/>
          <a:lstStyle/>
          <a:p>
            <a:fld id="{B6EDFE4B-127F-4304-9283-74CC714F8512}" type="slidenum">
              <a:rPr lang="en-US" smtClean="0"/>
              <a:t>‹#›</a:t>
            </a:fld>
            <a:endParaRPr lang="en-US"/>
          </a:p>
        </p:txBody>
      </p:sp>
    </p:spTree>
    <p:extLst>
      <p:ext uri="{BB962C8B-B14F-4D97-AF65-F5344CB8AC3E}">
        <p14:creationId xmlns:p14="http://schemas.microsoft.com/office/powerpoint/2010/main" val="1598518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C015D6-3B4C-A8EB-0C40-06BE143F7B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6F923A3-97EA-4222-60F4-9DD56BEA5E2F}"/>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BC517E8-B743-1AA0-18A2-0F345F3FBA44}"/>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83D23CB-303B-17D2-909C-D65DC1237CAC}"/>
              </a:ext>
            </a:extLst>
          </p:cNvPr>
          <p:cNvSpPr>
            <a:spLocks noGrp="1"/>
          </p:cNvSpPr>
          <p:nvPr>
            <p:ph type="dt" sz="half" idx="10"/>
          </p:nvPr>
        </p:nvSpPr>
        <p:spPr/>
        <p:txBody>
          <a:bodyPr/>
          <a:lstStyle/>
          <a:p>
            <a:fld id="{95F15A02-400A-4524-8BA7-1AC454BF8BC9}" type="datetimeFigureOut">
              <a:rPr lang="en-US" smtClean="0"/>
              <a:t>9/30/2025</a:t>
            </a:fld>
            <a:endParaRPr lang="en-US"/>
          </a:p>
        </p:txBody>
      </p:sp>
      <p:sp>
        <p:nvSpPr>
          <p:cNvPr id="6" name="Footer Placeholder 5">
            <a:extLst>
              <a:ext uri="{FF2B5EF4-FFF2-40B4-BE49-F238E27FC236}">
                <a16:creationId xmlns:a16="http://schemas.microsoft.com/office/drawing/2014/main" id="{38928C28-84D2-EF2C-C2E2-76DAB03ADA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B74A35E-861C-7E16-D423-D2F7A15A0B39}"/>
              </a:ext>
            </a:extLst>
          </p:cNvPr>
          <p:cNvSpPr>
            <a:spLocks noGrp="1"/>
          </p:cNvSpPr>
          <p:nvPr>
            <p:ph type="sldNum" sz="quarter" idx="12"/>
          </p:nvPr>
        </p:nvSpPr>
        <p:spPr/>
        <p:txBody>
          <a:bodyPr/>
          <a:lstStyle/>
          <a:p>
            <a:fld id="{B6EDFE4B-127F-4304-9283-74CC714F8512}" type="slidenum">
              <a:rPr lang="en-US" smtClean="0"/>
              <a:t>‹#›</a:t>
            </a:fld>
            <a:endParaRPr lang="en-US"/>
          </a:p>
        </p:txBody>
      </p:sp>
    </p:spTree>
    <p:extLst>
      <p:ext uri="{BB962C8B-B14F-4D97-AF65-F5344CB8AC3E}">
        <p14:creationId xmlns:p14="http://schemas.microsoft.com/office/powerpoint/2010/main" val="35132620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669852-3B5A-7DA6-171B-463A243E47A0}"/>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7E91A8E-C9CA-6266-CAD7-124DDB4EDD02}"/>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9E68E0-7CD9-77E4-9A59-AB42D69AA4DE}"/>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0935803-25A3-4DE8-41A0-C8762FD2009A}"/>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FCFA8B6-3D06-9CCE-4C90-32A5028EE8EA}"/>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065CB2-86AA-B318-F187-C9A757F1EA20}"/>
              </a:ext>
            </a:extLst>
          </p:cNvPr>
          <p:cNvSpPr>
            <a:spLocks noGrp="1"/>
          </p:cNvSpPr>
          <p:nvPr>
            <p:ph type="dt" sz="half" idx="10"/>
          </p:nvPr>
        </p:nvSpPr>
        <p:spPr/>
        <p:txBody>
          <a:bodyPr/>
          <a:lstStyle/>
          <a:p>
            <a:fld id="{95F15A02-400A-4524-8BA7-1AC454BF8BC9}" type="datetimeFigureOut">
              <a:rPr lang="en-US" smtClean="0"/>
              <a:t>9/30/2025</a:t>
            </a:fld>
            <a:endParaRPr lang="en-US"/>
          </a:p>
        </p:txBody>
      </p:sp>
      <p:sp>
        <p:nvSpPr>
          <p:cNvPr id="8" name="Footer Placeholder 7">
            <a:extLst>
              <a:ext uri="{FF2B5EF4-FFF2-40B4-BE49-F238E27FC236}">
                <a16:creationId xmlns:a16="http://schemas.microsoft.com/office/drawing/2014/main" id="{15082F3C-9C90-E2CD-1D31-6F78A661FBB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FA1B207-0BAE-86E1-0DCE-1D239C4424D8}"/>
              </a:ext>
            </a:extLst>
          </p:cNvPr>
          <p:cNvSpPr>
            <a:spLocks noGrp="1"/>
          </p:cNvSpPr>
          <p:nvPr>
            <p:ph type="sldNum" sz="quarter" idx="12"/>
          </p:nvPr>
        </p:nvSpPr>
        <p:spPr/>
        <p:txBody>
          <a:bodyPr/>
          <a:lstStyle/>
          <a:p>
            <a:fld id="{B6EDFE4B-127F-4304-9283-74CC714F8512}" type="slidenum">
              <a:rPr lang="en-US" smtClean="0"/>
              <a:t>‹#›</a:t>
            </a:fld>
            <a:endParaRPr lang="en-US"/>
          </a:p>
        </p:txBody>
      </p:sp>
    </p:spTree>
    <p:extLst>
      <p:ext uri="{BB962C8B-B14F-4D97-AF65-F5344CB8AC3E}">
        <p14:creationId xmlns:p14="http://schemas.microsoft.com/office/powerpoint/2010/main" val="2589957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9B4E3-63C7-FCD8-A891-353A98C6226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6913ED0-4989-E5CE-1DBE-A9F267889E96}"/>
              </a:ext>
            </a:extLst>
          </p:cNvPr>
          <p:cNvSpPr>
            <a:spLocks noGrp="1"/>
          </p:cNvSpPr>
          <p:nvPr>
            <p:ph type="dt" sz="half" idx="10"/>
          </p:nvPr>
        </p:nvSpPr>
        <p:spPr/>
        <p:txBody>
          <a:bodyPr/>
          <a:lstStyle/>
          <a:p>
            <a:fld id="{95F15A02-400A-4524-8BA7-1AC454BF8BC9}" type="datetimeFigureOut">
              <a:rPr lang="en-US" smtClean="0"/>
              <a:t>9/30/2025</a:t>
            </a:fld>
            <a:endParaRPr lang="en-US"/>
          </a:p>
        </p:txBody>
      </p:sp>
      <p:sp>
        <p:nvSpPr>
          <p:cNvPr id="4" name="Footer Placeholder 3">
            <a:extLst>
              <a:ext uri="{FF2B5EF4-FFF2-40B4-BE49-F238E27FC236}">
                <a16:creationId xmlns:a16="http://schemas.microsoft.com/office/drawing/2014/main" id="{C45FED75-1D97-D511-1955-2A6000842C8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AB9BBCE-17A3-4898-738D-0720A641CBC2}"/>
              </a:ext>
            </a:extLst>
          </p:cNvPr>
          <p:cNvSpPr>
            <a:spLocks noGrp="1"/>
          </p:cNvSpPr>
          <p:nvPr>
            <p:ph type="sldNum" sz="quarter" idx="12"/>
          </p:nvPr>
        </p:nvSpPr>
        <p:spPr/>
        <p:txBody>
          <a:bodyPr/>
          <a:lstStyle/>
          <a:p>
            <a:fld id="{B6EDFE4B-127F-4304-9283-74CC714F8512}" type="slidenum">
              <a:rPr lang="en-US" smtClean="0"/>
              <a:t>‹#›</a:t>
            </a:fld>
            <a:endParaRPr lang="en-US"/>
          </a:p>
        </p:txBody>
      </p:sp>
    </p:spTree>
    <p:extLst>
      <p:ext uri="{BB962C8B-B14F-4D97-AF65-F5344CB8AC3E}">
        <p14:creationId xmlns:p14="http://schemas.microsoft.com/office/powerpoint/2010/main" val="300466682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44501EC-F5D5-4453-AF25-F94864A6CC80}" type="datetime1">
              <a:rPr lang="en-US" smtClean="0"/>
              <a:t>9/30/2025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5866889" y="6356351"/>
            <a:ext cx="2648461" cy="365125"/>
          </a:xfrm>
          <a:prstGeom prst="rect">
            <a:avLst/>
          </a:prstGeom>
        </p:spPr>
        <p:txBody>
          <a:bodyPr vert="horz" lIns="91440" tIns="45720" rIns="91440" bIns="45720" rtlCol="0" anchor="ctr"/>
          <a:lstStyle>
            <a:lvl1pPr algn="r">
              <a:defRPr sz="1200">
                <a:solidFill>
                  <a:schemeClr val="tx1">
                    <a:tint val="82000"/>
                  </a:schemeClr>
                </a:solidFill>
              </a:defRPr>
            </a:lvl1pPr>
          </a:lstStyle>
          <a:p>
            <a:r>
              <a:rPr lang="en-US" sz="800" dirty="0"/>
              <a:t>Corporate Governance Development Framework   </a:t>
            </a:r>
            <a:fld id="{056876B3-6861-41A9-AE4A-FB0744D39801}" type="slidenum">
              <a:rPr lang="en-US" sz="1000" smtClean="0"/>
              <a:pPr/>
              <a:t>‹#›</a:t>
            </a:fld>
            <a:endParaRPr lang="en-US" sz="1000" dirty="0"/>
          </a:p>
        </p:txBody>
      </p:sp>
    </p:spTree>
    <p:extLst>
      <p:ext uri="{BB962C8B-B14F-4D97-AF65-F5344CB8AC3E}">
        <p14:creationId xmlns:p14="http://schemas.microsoft.com/office/powerpoint/2010/main" val="2265335980"/>
      </p:ext>
    </p:extLst>
  </p:cSld>
  <p:clrMap bg1="lt1" tx1="dk1" bg2="lt2" tx2="dk2" accent1="accent1" accent2="accent2" accent3="accent3" accent4="accent4" accent5="accent5" accent6="accent6" hlink="hlink" folHlink="folHlink"/>
  <p:sldLayoutIdLst>
    <p:sldLayoutId id="2147483662" r:id="rId1"/>
    <p:sldLayoutId id="2147483668" r:id="rId2"/>
    <p:sldLayoutId id="2147483667" r:id="rId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4EE574-4773-F923-32D3-9FD47895A878}"/>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3BD3926-EE35-23A2-FAD9-2A722AFE92A3}"/>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0F288E0-0D11-16F0-F530-FB2FE97528E1}"/>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r>
              <a:rPr lang="en-US" dirty="0"/>
              <a:t> </a:t>
            </a:r>
          </a:p>
        </p:txBody>
      </p:sp>
      <p:sp>
        <p:nvSpPr>
          <p:cNvPr id="5" name="Footer Placeholder 4">
            <a:extLst>
              <a:ext uri="{FF2B5EF4-FFF2-40B4-BE49-F238E27FC236}">
                <a16:creationId xmlns:a16="http://schemas.microsoft.com/office/drawing/2014/main" id="{00A584A6-6010-2471-29D3-F4B85D0F7B79}"/>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0C04650-C4AB-4847-1CFA-814F61286073}"/>
              </a:ext>
            </a:extLst>
          </p:cNvPr>
          <p:cNvSpPr>
            <a:spLocks noGrp="1"/>
          </p:cNvSpPr>
          <p:nvPr>
            <p:ph type="sldNum" sz="quarter" idx="4"/>
          </p:nvPr>
        </p:nvSpPr>
        <p:spPr>
          <a:xfrm>
            <a:off x="628649" y="6367132"/>
            <a:ext cx="2808021" cy="365125"/>
          </a:xfrm>
          <a:prstGeom prst="rect">
            <a:avLst/>
          </a:prstGeom>
        </p:spPr>
        <p:txBody>
          <a:bodyPr vert="horz" lIns="91440" tIns="45720" rIns="91440" bIns="45720" rtlCol="0" anchor="ctr"/>
          <a:lstStyle>
            <a:lvl1pPr algn="r">
              <a:defRPr sz="1000">
                <a:solidFill>
                  <a:schemeClr val="tx1">
                    <a:tint val="82000"/>
                  </a:schemeClr>
                </a:solidFill>
              </a:defRPr>
            </a:lvl1pPr>
          </a:lstStyle>
          <a:p>
            <a:pPr algn="l"/>
            <a:fld id="{B6EDFE4B-127F-4304-9283-74CC714F8512}" type="slidenum">
              <a:rPr lang="en-US" smtClean="0"/>
              <a:pPr algn="l"/>
              <a:t>‹#›</a:t>
            </a:fld>
            <a:r>
              <a:rPr lang="en-US" dirty="0"/>
              <a:t> </a:t>
            </a:r>
            <a:r>
              <a:rPr lang="en-US" sz="800" dirty="0"/>
              <a:t>Corporate Governance Development Framework</a:t>
            </a:r>
          </a:p>
        </p:txBody>
      </p:sp>
    </p:spTree>
    <p:extLst>
      <p:ext uri="{BB962C8B-B14F-4D97-AF65-F5344CB8AC3E}">
        <p14:creationId xmlns:p14="http://schemas.microsoft.com/office/powerpoint/2010/main" val="743445740"/>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7" name="Picture 26">
            <a:extLst>
              <a:ext uri="{FF2B5EF4-FFF2-40B4-BE49-F238E27FC236}">
                <a16:creationId xmlns:a16="http://schemas.microsoft.com/office/drawing/2014/main" id="{D00F3231-59C9-CC6B-7AFB-47ED17F86304}"/>
              </a:ext>
            </a:extLst>
          </p:cNvPr>
          <p:cNvPicPr>
            <a:picLocks noChangeAspect="1"/>
          </p:cNvPicPr>
          <p:nvPr/>
        </p:nvPicPr>
        <p:blipFill>
          <a:blip r:embed="rId2"/>
          <a:srcRect r="213"/>
          <a:stretch>
            <a:fillRect/>
          </a:stretch>
        </p:blipFill>
        <p:spPr>
          <a:xfrm>
            <a:off x="-1067" y="1147864"/>
            <a:ext cx="9145067" cy="4552057"/>
          </a:xfrm>
          <a:prstGeom prst="rect">
            <a:avLst/>
          </a:prstGeom>
        </p:spPr>
      </p:pic>
      <p:sp>
        <p:nvSpPr>
          <p:cNvPr id="22" name="Rectangle 21">
            <a:extLst>
              <a:ext uri="{FF2B5EF4-FFF2-40B4-BE49-F238E27FC236}">
                <a16:creationId xmlns:a16="http://schemas.microsoft.com/office/drawing/2014/main" id="{9DDCA620-1AA7-FADD-CB08-F8D90A40B79D}"/>
              </a:ext>
            </a:extLst>
          </p:cNvPr>
          <p:cNvSpPr>
            <a:spLocks/>
          </p:cNvSpPr>
          <p:nvPr/>
        </p:nvSpPr>
        <p:spPr>
          <a:xfrm>
            <a:off x="333632" y="1643449"/>
            <a:ext cx="3113903" cy="2026508"/>
          </a:xfrm>
          <a:prstGeom prst="rect">
            <a:avLst/>
          </a:prstGeom>
          <a:solidFill>
            <a:srgbClr val="3936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a:t>Corporate </a:t>
            </a:r>
          </a:p>
          <a:p>
            <a:r>
              <a:rPr lang="en-US" sz="3200" dirty="0"/>
              <a:t>Governance</a:t>
            </a:r>
          </a:p>
          <a:p>
            <a:r>
              <a:rPr lang="en-US" sz="3200" dirty="0"/>
              <a:t>Development</a:t>
            </a:r>
            <a:br>
              <a:rPr lang="en-US" sz="3200" dirty="0"/>
            </a:br>
            <a:r>
              <a:rPr lang="en-US" sz="3200" dirty="0"/>
              <a:t>Framework</a:t>
            </a:r>
          </a:p>
        </p:txBody>
      </p:sp>
      <p:sp>
        <p:nvSpPr>
          <p:cNvPr id="23" name="Rectangle 22">
            <a:extLst>
              <a:ext uri="{FF2B5EF4-FFF2-40B4-BE49-F238E27FC236}">
                <a16:creationId xmlns:a16="http://schemas.microsoft.com/office/drawing/2014/main" id="{31A8F17D-7743-BA59-A26B-4D17DC29A142}"/>
              </a:ext>
            </a:extLst>
          </p:cNvPr>
          <p:cNvSpPr>
            <a:spLocks/>
          </p:cNvSpPr>
          <p:nvPr/>
        </p:nvSpPr>
        <p:spPr>
          <a:xfrm>
            <a:off x="333632" y="3744447"/>
            <a:ext cx="2208530" cy="1227438"/>
          </a:xfrm>
          <a:prstGeom prst="rect">
            <a:avLst/>
          </a:prstGeom>
          <a:solidFill>
            <a:srgbClr val="39363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t>Questionnaire</a:t>
            </a:r>
          </a:p>
        </p:txBody>
      </p:sp>
      <p:pic>
        <p:nvPicPr>
          <p:cNvPr id="29" name="Picture 28">
            <a:extLst>
              <a:ext uri="{FF2B5EF4-FFF2-40B4-BE49-F238E27FC236}">
                <a16:creationId xmlns:a16="http://schemas.microsoft.com/office/drawing/2014/main" id="{9E0D754A-13C6-D718-E9AF-3FA0BA2D600E}"/>
              </a:ext>
            </a:extLst>
          </p:cNvPr>
          <p:cNvPicPr>
            <a:picLocks noChangeAspect="1"/>
          </p:cNvPicPr>
          <p:nvPr/>
        </p:nvPicPr>
        <p:blipFill>
          <a:blip r:embed="rId3"/>
          <a:stretch>
            <a:fillRect/>
          </a:stretch>
        </p:blipFill>
        <p:spPr>
          <a:xfrm>
            <a:off x="281751" y="176566"/>
            <a:ext cx="546104" cy="738847"/>
          </a:xfrm>
          <a:prstGeom prst="rect">
            <a:avLst/>
          </a:prstGeom>
        </p:spPr>
      </p:pic>
      <p:sp>
        <p:nvSpPr>
          <p:cNvPr id="30" name="TextBox 29">
            <a:extLst>
              <a:ext uri="{FF2B5EF4-FFF2-40B4-BE49-F238E27FC236}">
                <a16:creationId xmlns:a16="http://schemas.microsoft.com/office/drawing/2014/main" id="{DF605A1B-8B70-1498-DD7D-49AAF039314B}"/>
              </a:ext>
            </a:extLst>
          </p:cNvPr>
          <p:cNvSpPr txBox="1"/>
          <p:nvPr/>
        </p:nvSpPr>
        <p:spPr>
          <a:xfrm>
            <a:off x="827855" y="537160"/>
            <a:ext cx="1904689" cy="415498"/>
          </a:xfrm>
          <a:prstGeom prst="rect">
            <a:avLst/>
          </a:prstGeom>
          <a:noFill/>
        </p:spPr>
        <p:txBody>
          <a:bodyPr wrap="none" rtlCol="0">
            <a:spAutoFit/>
          </a:bodyPr>
          <a:lstStyle/>
          <a:p>
            <a:r>
              <a:rPr lang="en-US" sz="1050" b="1" dirty="0">
                <a:latin typeface="Aptos Display" panose="020B0004020202020204" pitchFamily="34" charset="0"/>
              </a:rPr>
              <a:t>CORPORATE GOVERNANCE</a:t>
            </a:r>
          </a:p>
          <a:p>
            <a:r>
              <a:rPr lang="en-US" sz="1050" b="1" dirty="0">
                <a:latin typeface="Aptos Display" panose="020B0004020202020204" pitchFamily="34" charset="0"/>
              </a:rPr>
              <a:t>DEVELOPMENT FRAMEWORK</a:t>
            </a:r>
          </a:p>
        </p:txBody>
      </p:sp>
    </p:spTree>
    <p:extLst>
      <p:ext uri="{BB962C8B-B14F-4D97-AF65-F5344CB8AC3E}">
        <p14:creationId xmlns:p14="http://schemas.microsoft.com/office/powerpoint/2010/main" val="894126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74E403-0914-EBFF-47B3-6B9181B664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766522-2AB7-F85F-3DB0-550305FA4860}"/>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069FAFC1-8166-3599-A7F0-A2647CEE4AEB}"/>
              </a:ext>
            </a:extLst>
          </p:cNvPr>
          <p:cNvGraphicFramePr>
            <a:graphicFrameLocks noGrp="1"/>
          </p:cNvGraphicFramePr>
          <p:nvPr>
            <p:ph idx="1"/>
            <p:extLst>
              <p:ext uri="{D42A27DB-BD31-4B8C-83A1-F6EECF244321}">
                <p14:modId xmlns:p14="http://schemas.microsoft.com/office/powerpoint/2010/main" val="923019082"/>
              </p:ext>
            </p:extLst>
          </p:nvPr>
        </p:nvGraphicFramePr>
        <p:xfrm>
          <a:off x="628650" y="629055"/>
          <a:ext cx="8080849" cy="5016754"/>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50" b="1" dirty="0">
                          <a:solidFill>
                            <a:schemeClr val="bg1"/>
                          </a:solidFill>
                        </a:rPr>
                        <a:t>B. Structure and Functioning of Board of Directors</a:t>
                      </a:r>
                    </a:p>
                  </a:txBody>
                  <a:tcPr>
                    <a:solidFill>
                      <a:schemeClr val="tx2">
                        <a:lumMod val="50000"/>
                        <a:lumOff val="5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17361102"/>
                  </a:ext>
                </a:extLst>
              </a:tr>
              <a:tr h="202865">
                <a:tc gridSpan="4">
                  <a:txBody>
                    <a:bodyPr/>
                    <a:lstStyle/>
                    <a:p>
                      <a:pPr algn="l"/>
                      <a:r>
                        <a:rPr lang="en-US" sz="1050" b="0" dirty="0">
                          <a:solidFill>
                            <a:schemeClr val="bg1"/>
                          </a:solidFill>
                        </a:rPr>
                        <a:t>Board Role and Functioning</a:t>
                      </a:r>
                    </a:p>
                  </a:txBody>
                  <a:tcPr>
                    <a:solidFill>
                      <a:schemeClr val="tx2">
                        <a:lumMod val="50000"/>
                        <a:lumOff val="50000"/>
                      </a:schemeClr>
                    </a:solidFill>
                  </a:tcPr>
                </a:tc>
                <a:tc hMerge="1">
                  <a:txBody>
                    <a:bodyPr/>
                    <a:lstStyle/>
                    <a:p>
                      <a:pPr marL="0" marR="0" lvl="0" indent="0" algn="just">
                        <a:lnSpc>
                          <a:spcPct val="107000"/>
                        </a:lnSpc>
                        <a:spcBef>
                          <a:spcPts val="200"/>
                        </a:spcBef>
                        <a:spcAft>
                          <a:spcPts val="200"/>
                        </a:spcAft>
                        <a:buSzPts val="1000"/>
                        <a:buFont typeface="+mj-lt"/>
                        <a:buNone/>
                      </a:pPr>
                      <a:endParaRPr lang="en-US" sz="1000" dirty="0"/>
                    </a:p>
                  </a:txBody>
                  <a:tcPr marL="68580" marR="68580" marT="0" marB="0"/>
                </a:tc>
                <a:tc hMerge="1">
                  <a:txBody>
                    <a:bodyPr/>
                    <a:lstStyle/>
                    <a:p>
                      <a:pPr marL="0" marR="0" algn="just">
                        <a:lnSpc>
                          <a:spcPct val="107000"/>
                        </a:lnSpc>
                        <a:spcBef>
                          <a:spcPts val="200"/>
                        </a:spcBef>
                        <a:spcAft>
                          <a:spcPts val="200"/>
                        </a:spcAft>
                        <a:buNone/>
                      </a:pPr>
                      <a:endParaRPr lang="en-US" sz="1000" dirty="0"/>
                    </a:p>
                  </a:txBody>
                  <a:tcPr marL="68580" marR="68580" marT="0" marB="0"/>
                </a:tc>
                <a:tc hMerge="1">
                  <a:txBody>
                    <a:bodyPr/>
                    <a:lstStyle/>
                    <a:p>
                      <a:endParaRPr lang="en-US" sz="1000" dirty="0"/>
                    </a:p>
                  </a:txBody>
                  <a:tcPr/>
                </a:tc>
                <a:extLst>
                  <a:ext uri="{0D108BD9-81ED-4DB2-BD59-A6C34878D82A}">
                    <a16:rowId xmlns:a16="http://schemas.microsoft.com/office/drawing/2014/main" val="2731290680"/>
                  </a:ext>
                </a:extLst>
              </a:tr>
              <a:tr h="174579">
                <a:tc>
                  <a:txBody>
                    <a:bodyPr/>
                    <a:lstStyle/>
                    <a:p>
                      <a:pPr algn="ctr"/>
                      <a:r>
                        <a:rPr lang="en-US" sz="1050" dirty="0">
                          <a:solidFill>
                            <a:schemeClr val="bg1"/>
                          </a:solidFill>
                        </a:rPr>
                        <a:t>12</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have a board of directors?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The board is a crucial component of corporate governance, tasked with overseeing the company's performance, management and operations. It is instrumental in setting the strategic direction, ensuring governance standards are upheld, and protecting the interests of shareholders and stakeholders alike. By providing oversight and guidance, the board ensures that the company runs responsibly and sustainably, making decisions that align with its long-term objectives and values.</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863886549"/>
                  </a:ext>
                </a:extLst>
              </a:tr>
              <a:tr h="174579">
                <a:tc>
                  <a:txBody>
                    <a:bodyPr/>
                    <a:lstStyle/>
                    <a:p>
                      <a:pPr algn="ctr"/>
                      <a:r>
                        <a:rPr lang="en-US" sz="1050" dirty="0">
                          <a:solidFill>
                            <a:schemeClr val="bg1"/>
                          </a:solidFill>
                        </a:rPr>
                        <a:t>13</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board have a standalone governing document (e.g., charter, by-laws, or other formal document) establishing its role, composition, responsibilities and working procedures?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For clarity on the board's role, composition, responsibilities, and procedures, these key matters should be documented in board by-laws (e.g., board regulation, etc.). This document helps formalize board practices and ensures that the board operates effectively and in accordance with established governance practices.</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412468387"/>
                  </a:ext>
                </a:extLst>
              </a:tr>
              <a:tr h="174579">
                <a:tc>
                  <a:txBody>
                    <a:bodyPr/>
                    <a:lstStyle/>
                    <a:p>
                      <a:pPr algn="ctr"/>
                      <a:r>
                        <a:rPr lang="en-US" sz="1050" dirty="0">
                          <a:solidFill>
                            <a:schemeClr val="bg1"/>
                          </a:solidFill>
                        </a:rPr>
                        <a:t>14</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the directors appointed based on a written nomination policy?</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A written nomination policy, approved by the board, helps to ensure that the process for appointing directors is transparent, consistent, based on predefined criteria and happens on a regular basis. This policy helps maintain the integrity of the board's composition and ensures that directors are selected based on their qualifications and suitability for the role.</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384324161"/>
                  </a:ext>
                </a:extLst>
              </a:tr>
            </a:tbl>
          </a:graphicData>
        </a:graphic>
      </p:graphicFrame>
      <p:sp>
        <p:nvSpPr>
          <p:cNvPr id="3" name="Slide Number Placeholder 2">
            <a:extLst>
              <a:ext uri="{FF2B5EF4-FFF2-40B4-BE49-F238E27FC236}">
                <a16:creationId xmlns:a16="http://schemas.microsoft.com/office/drawing/2014/main" id="{36A17EAE-680C-8CFD-4CD7-946D9E865E68}"/>
              </a:ext>
            </a:extLst>
          </p:cNvPr>
          <p:cNvSpPr>
            <a:spLocks noGrp="1"/>
          </p:cNvSpPr>
          <p:nvPr>
            <p:ph type="sldNum" sz="quarter" idx="12"/>
          </p:nvPr>
        </p:nvSpPr>
        <p:spPr/>
        <p:txBody>
          <a:bodyPr/>
          <a:lstStyle/>
          <a:p>
            <a:fld id="{056876B3-6861-41A9-AE4A-FB0744D39801}" type="slidenum">
              <a:rPr lang="en-US" smtClean="0"/>
              <a:t>10</a:t>
            </a:fld>
            <a:endParaRPr lang="en-US" dirty="0"/>
          </a:p>
        </p:txBody>
      </p:sp>
    </p:spTree>
    <p:extLst>
      <p:ext uri="{BB962C8B-B14F-4D97-AF65-F5344CB8AC3E}">
        <p14:creationId xmlns:p14="http://schemas.microsoft.com/office/powerpoint/2010/main" val="27802123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105A42-6660-D18E-472B-9C25A4EAC8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F96946-F3D7-3E88-C6FC-02E1087187EA}"/>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86949F07-40A4-83C2-BE5A-4CA158B4F3D3}"/>
              </a:ext>
            </a:extLst>
          </p:cNvPr>
          <p:cNvGraphicFramePr>
            <a:graphicFrameLocks noGrp="1"/>
          </p:cNvGraphicFramePr>
          <p:nvPr>
            <p:ph idx="1"/>
            <p:extLst>
              <p:ext uri="{D42A27DB-BD31-4B8C-83A1-F6EECF244321}">
                <p14:modId xmlns:p14="http://schemas.microsoft.com/office/powerpoint/2010/main" val="1622982310"/>
              </p:ext>
            </p:extLst>
          </p:nvPr>
        </p:nvGraphicFramePr>
        <p:xfrm>
          <a:off x="628650" y="629055"/>
          <a:ext cx="8080849" cy="5572252"/>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15</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there any shareholder agreements or provisions in the company's constitutive documents that specify the thresholds or arrangements for shareholders to nominate directors?</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The specific director’s nomination or appointment arrangements (included in the company’s statutes and/or any applicable shareholders’ agreements) can significantly influence the composition of the board and the balance of power among shareholders. These arrangements can also limit the ability of minority shareholders to influence board composition. Identifying these arrangements helps in assessing the dynamics of board appointments and the potential influence of specific shareholders on the company's leadership.</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3591354088"/>
                  </a:ext>
                </a:extLst>
              </a:tr>
              <a:tr h="202865">
                <a:tc>
                  <a:txBody>
                    <a:bodyPr/>
                    <a:lstStyle/>
                    <a:p>
                      <a:pPr algn="ctr"/>
                      <a:r>
                        <a:rPr lang="en-US" sz="1050" dirty="0">
                          <a:solidFill>
                            <a:schemeClr val="bg1"/>
                          </a:solidFill>
                        </a:rPr>
                        <a:t>16</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board play a leading role in: (check as applicable)</a:t>
                      </a:r>
                    </a:p>
                    <a:p>
                      <a:pPr marL="168275" marR="0" lvl="0" indent="-168275" algn="l" defTabSz="914400" rtl="0" eaLnBrk="1" fontAlgn="auto" latinLnBrk="0" hangingPunct="1">
                        <a:lnSpc>
                          <a:spcPct val="107000"/>
                        </a:lnSpc>
                        <a:spcBef>
                          <a:spcPts val="0"/>
                        </a:spcBef>
                        <a:spcAft>
                          <a:spcPts val="0"/>
                        </a:spcAft>
                        <a:buClrTx/>
                        <a:buSzTx/>
                        <a:buFont typeface="+mj-lt"/>
                        <a:buNone/>
                        <a:tabLst/>
                        <a:defRPr/>
                      </a:pPr>
                      <a:r>
                        <a:rPr lang="en-US" sz="1050" dirty="0"/>
                        <a:t>☐   Defining and approving the company's vision, mission, values statement and code of ethics </a:t>
                      </a:r>
                    </a:p>
                    <a:p>
                      <a:pPr marL="168275" marR="0" lvl="0" indent="-168275" algn="l" defTabSz="914400" rtl="0" eaLnBrk="1" fontAlgn="auto" latinLnBrk="0" hangingPunct="1">
                        <a:lnSpc>
                          <a:spcPct val="107000"/>
                        </a:lnSpc>
                        <a:spcBef>
                          <a:spcPts val="0"/>
                        </a:spcBef>
                        <a:spcAft>
                          <a:spcPts val="0"/>
                        </a:spcAft>
                        <a:buClrTx/>
                        <a:buSzTx/>
                        <a:buFont typeface="+mj-lt"/>
                        <a:buNone/>
                        <a:tabLst/>
                        <a:defRPr/>
                      </a:pPr>
                      <a:r>
                        <a:rPr lang="en-US" sz="1050" dirty="0"/>
                        <a:t>☐   Approval of corporate strategy and budget </a:t>
                      </a:r>
                    </a:p>
                    <a:p>
                      <a:pPr marL="168275" marR="0" lvl="0" indent="-168275" algn="l">
                        <a:lnSpc>
                          <a:spcPct val="107000"/>
                        </a:lnSpc>
                        <a:spcBef>
                          <a:spcPts val="0"/>
                        </a:spcBef>
                        <a:spcAft>
                          <a:spcPts val="0"/>
                        </a:spcAft>
                        <a:buFont typeface="+mj-lt"/>
                        <a:buNone/>
                      </a:pPr>
                      <a:r>
                        <a:rPr lang="en-US" sz="1050" dirty="0"/>
                        <a:t>☐   Approval of risk appetite </a:t>
                      </a:r>
                    </a:p>
                    <a:p>
                      <a:pPr marL="168275" marR="0" lvl="0" indent="-168275" algn="l">
                        <a:lnSpc>
                          <a:spcPct val="107000"/>
                        </a:lnSpc>
                        <a:spcBef>
                          <a:spcPts val="0"/>
                        </a:spcBef>
                        <a:spcAft>
                          <a:spcPts val="0"/>
                        </a:spcAft>
                        <a:buFont typeface="+mj-lt"/>
                        <a:buNone/>
                      </a:pPr>
                      <a:r>
                        <a:rPr lang="en-US" sz="1050" dirty="0"/>
                        <a:t>☐   Approval of financial and non-financial KPIs </a:t>
                      </a:r>
                    </a:p>
                    <a:p>
                      <a:pPr marL="168275" marR="0" lvl="0" indent="-168275" algn="l">
                        <a:lnSpc>
                          <a:spcPct val="107000"/>
                        </a:lnSpc>
                        <a:spcBef>
                          <a:spcPts val="0"/>
                        </a:spcBef>
                        <a:spcAft>
                          <a:spcPts val="0"/>
                        </a:spcAft>
                        <a:buFont typeface="+mj-lt"/>
                        <a:buNone/>
                      </a:pPr>
                      <a:r>
                        <a:rPr lang="en-US" sz="1050" dirty="0"/>
                        <a:t>☐   Selection, performance oversight and remuneration of the CEO and other members of management </a:t>
                      </a:r>
                    </a:p>
                    <a:p>
                      <a:pPr marL="168275" marR="0" lvl="0" indent="-168275" algn="l">
                        <a:lnSpc>
                          <a:spcPct val="107000"/>
                        </a:lnSpc>
                        <a:spcBef>
                          <a:spcPts val="0"/>
                        </a:spcBef>
                        <a:spcAft>
                          <a:spcPts val="0"/>
                        </a:spcAft>
                        <a:buFont typeface="+mj-lt"/>
                        <a:buNone/>
                      </a:pPr>
                      <a:r>
                        <a:rPr lang="en-US" sz="1050" dirty="0"/>
                        <a:t>☐   Overseeing the effectiveness of risk management and internal control processes </a:t>
                      </a:r>
                    </a:p>
                    <a:p>
                      <a:pPr marL="168275" marR="0" lvl="0" indent="-168275" algn="l">
                        <a:lnSpc>
                          <a:spcPct val="107000"/>
                        </a:lnSpc>
                        <a:spcBef>
                          <a:spcPts val="0"/>
                        </a:spcBef>
                        <a:spcAft>
                          <a:spcPts val="0"/>
                        </a:spcAft>
                        <a:buFont typeface="+mj-lt"/>
                        <a:buNone/>
                      </a:pPr>
                      <a:r>
                        <a:rPr lang="en-US" sz="1050" dirty="0"/>
                        <a:t>☐   Overseeing the preparation of financial statements </a:t>
                      </a:r>
                    </a:p>
                    <a:p>
                      <a:pPr marL="168275" marR="0" lvl="0" indent="-168275" algn="l">
                        <a:lnSpc>
                          <a:spcPct val="107000"/>
                        </a:lnSpc>
                        <a:spcBef>
                          <a:spcPts val="0"/>
                        </a:spcBef>
                        <a:spcAft>
                          <a:spcPts val="0"/>
                        </a:spcAft>
                        <a:buFont typeface="+mj-lt"/>
                        <a:buNone/>
                      </a:pPr>
                      <a:r>
                        <a:rPr lang="en-US" sz="1050" dirty="0"/>
                        <a:t>☐   Overseeing the selection of the external auditors </a:t>
                      </a:r>
                    </a:p>
                    <a:p>
                      <a:pPr marL="168275" marR="0" lvl="0" indent="-168275" algn="l">
                        <a:lnSpc>
                          <a:spcPct val="107000"/>
                        </a:lnSpc>
                        <a:spcBef>
                          <a:spcPts val="0"/>
                        </a:spcBef>
                        <a:spcAft>
                          <a:spcPts val="0"/>
                        </a:spcAft>
                        <a:buFont typeface="+mj-lt"/>
                        <a:buNone/>
                      </a:pPr>
                      <a:r>
                        <a:rPr lang="en-US" sz="1050" dirty="0"/>
                        <a:t>☐   Approving and monitoring major capital expenditures, acquisitions and divestitures </a:t>
                      </a:r>
                    </a:p>
                    <a:p>
                      <a:pPr marL="168275" marR="0" lvl="0" indent="-168275" algn="l">
                        <a:lnSpc>
                          <a:spcPct val="107000"/>
                        </a:lnSpc>
                        <a:spcBef>
                          <a:spcPts val="0"/>
                        </a:spcBef>
                        <a:spcAft>
                          <a:spcPts val="0"/>
                        </a:spcAft>
                        <a:buFont typeface="+mj-lt"/>
                        <a:buNone/>
                      </a:pPr>
                      <a:r>
                        <a:rPr lang="en-US" sz="1050" dirty="0"/>
                        <a:t>☐   Identifying key stakeholders and approving stakeholder engagement policies and mechanisms </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The board's responsibilities include guiding the company's direction and providing oversight. When fulfilling its key functions, the board should review, monitor, and guide governance practices, disclosure, strategy, risk management, and internal control systems.</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2639531480"/>
                  </a:ext>
                </a:extLst>
              </a:tr>
            </a:tbl>
          </a:graphicData>
        </a:graphic>
      </p:graphicFrame>
      <p:sp>
        <p:nvSpPr>
          <p:cNvPr id="3" name="Slide Number Placeholder 2">
            <a:extLst>
              <a:ext uri="{FF2B5EF4-FFF2-40B4-BE49-F238E27FC236}">
                <a16:creationId xmlns:a16="http://schemas.microsoft.com/office/drawing/2014/main" id="{22520D49-D2AC-DBE1-3B26-2CFD82157C37}"/>
              </a:ext>
            </a:extLst>
          </p:cNvPr>
          <p:cNvSpPr>
            <a:spLocks noGrp="1"/>
          </p:cNvSpPr>
          <p:nvPr>
            <p:ph type="sldNum" sz="quarter" idx="12"/>
          </p:nvPr>
        </p:nvSpPr>
        <p:spPr/>
        <p:txBody>
          <a:bodyPr/>
          <a:lstStyle/>
          <a:p>
            <a:fld id="{056876B3-6861-41A9-AE4A-FB0744D39801}" type="slidenum">
              <a:rPr lang="en-US" smtClean="0"/>
              <a:t>11</a:t>
            </a:fld>
            <a:endParaRPr lang="en-US" dirty="0"/>
          </a:p>
        </p:txBody>
      </p:sp>
    </p:spTree>
    <p:extLst>
      <p:ext uri="{BB962C8B-B14F-4D97-AF65-F5344CB8AC3E}">
        <p14:creationId xmlns:p14="http://schemas.microsoft.com/office/powerpoint/2010/main" val="3815381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882A2D-293F-1D95-6A9B-209D34E66D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7375E4-DE85-C62A-A548-28EBEBD91A42}"/>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91373A0F-726D-23CA-1273-3DA4EAEC9913}"/>
              </a:ext>
            </a:extLst>
          </p:cNvPr>
          <p:cNvGraphicFramePr>
            <a:graphicFrameLocks noGrp="1"/>
          </p:cNvGraphicFramePr>
          <p:nvPr>
            <p:ph idx="1"/>
            <p:extLst>
              <p:ext uri="{D42A27DB-BD31-4B8C-83A1-F6EECF244321}">
                <p14:modId xmlns:p14="http://schemas.microsoft.com/office/powerpoint/2010/main" val="3396822786"/>
              </p:ext>
            </p:extLst>
          </p:nvPr>
        </p:nvGraphicFramePr>
        <p:xfrm>
          <a:off x="628650" y="629055"/>
          <a:ext cx="8080849" cy="4837430"/>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17</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have board-approved written succession plans for: (check as applicable)</a:t>
                      </a:r>
                    </a:p>
                    <a:p>
                      <a:pPr marL="227013" marR="0" lvl="0" indent="-227013" algn="l">
                        <a:lnSpc>
                          <a:spcPct val="107000"/>
                        </a:lnSpc>
                        <a:spcBef>
                          <a:spcPts val="200"/>
                        </a:spcBef>
                        <a:spcAft>
                          <a:spcPts val="200"/>
                        </a:spcAft>
                        <a:buFont typeface="+mj-lt"/>
                        <a:buNone/>
                      </a:pPr>
                      <a:r>
                        <a:rPr lang="en-US" sz="1050" dirty="0"/>
                        <a:t>☐   Board members</a:t>
                      </a:r>
                    </a:p>
                    <a:p>
                      <a:pPr marL="227013" marR="0" lvl="0" indent="-227013" algn="l">
                        <a:lnSpc>
                          <a:spcPct val="107000"/>
                        </a:lnSpc>
                        <a:spcBef>
                          <a:spcPts val="200"/>
                        </a:spcBef>
                        <a:spcAft>
                          <a:spcPts val="200"/>
                        </a:spcAft>
                        <a:buFont typeface="+mj-lt"/>
                        <a:buNone/>
                      </a:pPr>
                      <a:r>
                        <a:rPr lang="en-US" sz="1050" dirty="0"/>
                        <a:t>☐   CEO</a:t>
                      </a:r>
                    </a:p>
                    <a:p>
                      <a:pPr marL="227013" marR="0" lvl="0" indent="-227013" algn="l">
                        <a:lnSpc>
                          <a:spcPct val="107000"/>
                        </a:lnSpc>
                        <a:spcBef>
                          <a:spcPts val="200"/>
                        </a:spcBef>
                        <a:spcAft>
                          <a:spcPts val="200"/>
                        </a:spcAft>
                        <a:buFont typeface="+mj-lt"/>
                        <a:buNone/>
                      </a:pPr>
                      <a:r>
                        <a:rPr lang="en-US" sz="1050" dirty="0"/>
                        <a:t>☐   Other senior management members as well as the key function holders (e.g., CFO, CRO, CCO, head of internal audit and compliance) ?</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a:t>Formal succession plans ensure that the company is prepared for leadership transitions and can maintain continuity in its operations. These plans should outline the process for identifying and developing potential successors for key roles, including board and management members.</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3591354088"/>
                  </a:ext>
                </a:extLst>
              </a:tr>
              <a:tr h="202865">
                <a:tc>
                  <a:txBody>
                    <a:bodyPr/>
                    <a:lstStyle/>
                    <a:p>
                      <a:pPr algn="ctr"/>
                      <a:r>
                        <a:rPr lang="en-US" sz="1050" dirty="0">
                          <a:solidFill>
                            <a:schemeClr val="bg1"/>
                          </a:solidFill>
                        </a:rPr>
                        <a:t>18</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board, under the leadership of the board chair, conduct an annual performance evaluation of the CEO based on a formal methodology?</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An annual evaluation of the CEO, performed by the board, ensures that the CEO's performance is regularly assessed and aligned with the company's goals. This evaluation can be against a set of KPIs related to financial performance, stakeholder satisfaction and operational efficiency. The methodology for the performance review may include a combination of self-assessment, peer review, and 360-degree feedback to provide a comprehensive view of the CEO's performance. This evaluation also helps identify areas for improvement and supports the CEO's professional growth.</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2984514579"/>
                  </a:ext>
                </a:extLst>
              </a:tr>
              <a:tr h="202865">
                <a:tc>
                  <a:txBody>
                    <a:bodyPr/>
                    <a:lstStyle/>
                    <a:p>
                      <a:pPr algn="ctr"/>
                      <a:r>
                        <a:rPr lang="en-US" sz="1050" dirty="0">
                          <a:solidFill>
                            <a:schemeClr val="bg1"/>
                          </a:solidFill>
                        </a:rPr>
                        <a:t>19</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there formal orientation and induction programs for new directors?</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Orientation programs for new directors provide essential information about the company's operations, governance practices and policies, and strategic goals. These programs help new directors understand their roles and responsibilities and integrate effectively into the board. They are often led by the company secretary.</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2639531480"/>
                  </a:ext>
                </a:extLst>
              </a:tr>
            </a:tbl>
          </a:graphicData>
        </a:graphic>
      </p:graphicFrame>
      <p:sp>
        <p:nvSpPr>
          <p:cNvPr id="3" name="Slide Number Placeholder 2">
            <a:extLst>
              <a:ext uri="{FF2B5EF4-FFF2-40B4-BE49-F238E27FC236}">
                <a16:creationId xmlns:a16="http://schemas.microsoft.com/office/drawing/2014/main" id="{70DF43CE-EBD7-1A07-05D6-498646D070CA}"/>
              </a:ext>
            </a:extLst>
          </p:cNvPr>
          <p:cNvSpPr>
            <a:spLocks noGrp="1"/>
          </p:cNvSpPr>
          <p:nvPr>
            <p:ph type="sldNum" sz="quarter" idx="12"/>
          </p:nvPr>
        </p:nvSpPr>
        <p:spPr/>
        <p:txBody>
          <a:bodyPr/>
          <a:lstStyle/>
          <a:p>
            <a:fld id="{056876B3-6861-41A9-AE4A-FB0744D39801}" type="slidenum">
              <a:rPr lang="en-US" smtClean="0"/>
              <a:t>12</a:t>
            </a:fld>
            <a:endParaRPr lang="en-US" dirty="0"/>
          </a:p>
        </p:txBody>
      </p:sp>
    </p:spTree>
    <p:extLst>
      <p:ext uri="{BB962C8B-B14F-4D97-AF65-F5344CB8AC3E}">
        <p14:creationId xmlns:p14="http://schemas.microsoft.com/office/powerpoint/2010/main" val="9155632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3A213-9CBD-C668-131B-DF6110711B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923B30-341B-39C9-74E0-D6D089A808CF}"/>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0D6C31C7-9159-71A4-A4D6-876F47CF61EF}"/>
              </a:ext>
            </a:extLst>
          </p:cNvPr>
          <p:cNvGraphicFramePr>
            <a:graphicFrameLocks noGrp="1"/>
          </p:cNvGraphicFramePr>
          <p:nvPr>
            <p:ph idx="1"/>
            <p:extLst>
              <p:ext uri="{D42A27DB-BD31-4B8C-83A1-F6EECF244321}">
                <p14:modId xmlns:p14="http://schemas.microsoft.com/office/powerpoint/2010/main" val="4162919148"/>
              </p:ext>
            </p:extLst>
          </p:nvPr>
        </p:nvGraphicFramePr>
        <p:xfrm>
          <a:off x="628650" y="629055"/>
          <a:ext cx="8080849" cy="4724654"/>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20</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 directors attend ongoing training or courses in accordance with a policy or approved professional development program?</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Ongoing training and professional development for directors ensure that they stay updated on relevant industry trends, governance practices, and regulatory requirements. This continuous learning supports the board's effectiveness and ability to make informed decisions.</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3591354088"/>
                  </a:ext>
                </a:extLst>
              </a:tr>
              <a:tr h="202865">
                <a:tc gridSpan="4">
                  <a:txBody>
                    <a:bodyPr/>
                    <a:lstStyle/>
                    <a:p>
                      <a:pPr algn="l"/>
                      <a:r>
                        <a:rPr lang="en-US" sz="1050" kern="1200" dirty="0">
                          <a:solidFill>
                            <a:schemeClr val="bg1"/>
                          </a:solidFill>
                          <a:effectLst/>
                          <a:latin typeface="+mn-lt"/>
                          <a:ea typeface="+mn-ea"/>
                          <a:cs typeface="+mn-cs"/>
                        </a:rPr>
                        <a:t>Board Composition, Independence, and Capacity</a:t>
                      </a:r>
                      <a:endParaRPr lang="en-US" sz="1050" dirty="0">
                        <a:solidFill>
                          <a:schemeClr val="bg1"/>
                        </a:solidFill>
                      </a:endParaRPr>
                    </a:p>
                  </a:txBody>
                  <a:tcPr>
                    <a:solidFill>
                      <a:schemeClr val="tx2">
                        <a:lumMod val="50000"/>
                        <a:lumOff val="50000"/>
                      </a:schemeClr>
                    </a:solidFill>
                  </a:tcPr>
                </a:tc>
                <a:tc hMerge="1">
                  <a:txBody>
                    <a:bodyPr/>
                    <a:lstStyle/>
                    <a:p>
                      <a:pPr marL="0" marR="0" lvl="0" indent="0" algn="just">
                        <a:lnSpc>
                          <a:spcPct val="107000"/>
                        </a:lnSpc>
                        <a:spcBef>
                          <a:spcPts val="200"/>
                        </a:spcBef>
                        <a:spcAft>
                          <a:spcPts val="200"/>
                        </a:spcAft>
                        <a:buSzPts val="1000"/>
                        <a:buFont typeface="+mj-lt"/>
                        <a:buNone/>
                      </a:pPr>
                      <a:endParaRPr lang="en-US" sz="1050" dirty="0"/>
                    </a:p>
                  </a:txBody>
                  <a:tcPr marL="68580" marR="68580" marT="0" marB="0">
                    <a:solidFill>
                      <a:srgbClr val="FBEBE8"/>
                    </a:solidFill>
                  </a:tcPr>
                </a:tc>
                <a:tc hMerge="1">
                  <a:txBody>
                    <a:bodyPr/>
                    <a:lstStyle/>
                    <a:p>
                      <a:pPr marL="0" marR="0" algn="just">
                        <a:lnSpc>
                          <a:spcPct val="107000"/>
                        </a:lnSpc>
                        <a:spcBef>
                          <a:spcPts val="200"/>
                        </a:spcBef>
                        <a:spcAft>
                          <a:spcPts val="200"/>
                        </a:spcAft>
                        <a:buNone/>
                      </a:pPr>
                      <a:endParaRPr lang="en-US" sz="1050" dirty="0"/>
                    </a:p>
                  </a:txBody>
                  <a:tcPr marL="68580" marR="68580" marT="0" marB="0">
                    <a:solidFill>
                      <a:srgbClr val="FBEBE8"/>
                    </a:solidFill>
                  </a:tcPr>
                </a:tc>
                <a:tc hMerge="1">
                  <a:txBody>
                    <a:bodyPr/>
                    <a:lstStyle/>
                    <a:p>
                      <a:endParaRPr lang="en-US" sz="1050" dirty="0"/>
                    </a:p>
                  </a:txBody>
                  <a:tcPr>
                    <a:solidFill>
                      <a:srgbClr val="FBEBE8"/>
                    </a:solidFill>
                  </a:tcPr>
                </a:tc>
                <a:extLst>
                  <a:ext uri="{0D108BD9-81ED-4DB2-BD59-A6C34878D82A}">
                    <a16:rowId xmlns:a16="http://schemas.microsoft.com/office/drawing/2014/main" val="161389217"/>
                  </a:ext>
                </a:extLst>
              </a:tr>
              <a:tr h="202865">
                <a:tc>
                  <a:txBody>
                    <a:bodyPr/>
                    <a:lstStyle/>
                    <a:p>
                      <a:pPr algn="ctr"/>
                      <a:r>
                        <a:rPr lang="en-US" sz="1050" dirty="0">
                          <a:solidFill>
                            <a:schemeClr val="bg1"/>
                          </a:solidFill>
                        </a:rPr>
                        <a:t>21</a:t>
                      </a:r>
                    </a:p>
                  </a:txBody>
                  <a:tcPr>
                    <a:solidFill>
                      <a:schemeClr val="accent2">
                        <a:lumMod val="60000"/>
                        <a:lumOff val="40000"/>
                      </a:schemeClr>
                    </a:solidFill>
                  </a:tcPr>
                </a:tc>
                <a:tc gridSpan="3">
                  <a:txBody>
                    <a:bodyPr/>
                    <a:lstStyle/>
                    <a:p>
                      <a:pPr lvl="0"/>
                      <a:r>
                        <a:rPr lang="en-US" sz="1050" i="1" kern="1200" dirty="0">
                          <a:solidFill>
                            <a:schemeClr val="dk1"/>
                          </a:solidFill>
                          <a:effectLst/>
                          <a:latin typeface="+mn-lt"/>
                          <a:ea typeface="+mn-ea"/>
                          <a:cs typeface="+mn-cs"/>
                        </a:rPr>
                        <a:t>Provide the following data on board composition: names; roles on the board (e.g., chair, vice-chair, lead independent director), director types (executive, non-executive, independent); board tenure, each individual's other significant positions (board seats and employment), gender, qualifications/experience (e.g., finance, law, risk, audit, compliance, industry experience, environmental, social and climate expertise, IT and digitization ), stakeholder representation (if applicable), age, share ownership, affiliation with shareholder/group of shareholders and membership of board committees (including the name of the committees and the roles held within them (such as chair or member))</a:t>
                      </a:r>
                    </a:p>
                    <a:p>
                      <a:pPr lvl="0"/>
                      <a:endParaRPr lang="en-US" sz="1050" i="1" kern="1200" dirty="0">
                        <a:solidFill>
                          <a:schemeClr val="dk1"/>
                        </a:solidFill>
                        <a:effectLst/>
                        <a:latin typeface="+mn-lt"/>
                        <a:ea typeface="+mn-ea"/>
                        <a:cs typeface="+mn-cs"/>
                      </a:endParaRPr>
                    </a:p>
                    <a:p>
                      <a:pPr lvl="0"/>
                      <a:endParaRPr lang="en-US" sz="1050" i="1" kern="1200" dirty="0">
                        <a:solidFill>
                          <a:schemeClr val="dk1"/>
                        </a:solidFill>
                        <a:effectLst/>
                        <a:latin typeface="+mn-lt"/>
                        <a:ea typeface="+mn-ea"/>
                        <a:cs typeface="+mn-cs"/>
                      </a:endParaRPr>
                    </a:p>
                    <a:p>
                      <a:pPr lvl="0"/>
                      <a:endParaRPr lang="en-US" sz="1050" i="1" kern="1200" dirty="0">
                        <a:solidFill>
                          <a:schemeClr val="dk1"/>
                        </a:solidFill>
                        <a:effectLst/>
                        <a:latin typeface="+mn-lt"/>
                        <a:ea typeface="+mn-ea"/>
                        <a:cs typeface="+mn-cs"/>
                      </a:endParaRPr>
                    </a:p>
                    <a:p>
                      <a:pPr lvl="0"/>
                      <a:endParaRPr lang="en-US" sz="1050" i="1" kern="1200" dirty="0">
                        <a:solidFill>
                          <a:schemeClr val="dk1"/>
                        </a:solidFill>
                        <a:effectLst/>
                        <a:latin typeface="+mn-lt"/>
                        <a:ea typeface="+mn-ea"/>
                        <a:cs typeface="+mn-cs"/>
                      </a:endParaRPr>
                    </a:p>
                    <a:p>
                      <a:pPr lvl="0"/>
                      <a:endParaRPr lang="en-US" sz="1050" i="1" kern="1200" dirty="0">
                        <a:solidFill>
                          <a:schemeClr val="dk1"/>
                        </a:solidFill>
                        <a:effectLst/>
                        <a:latin typeface="+mn-lt"/>
                        <a:ea typeface="+mn-ea"/>
                        <a:cs typeface="+mn-cs"/>
                      </a:endParaRPr>
                    </a:p>
                    <a:p>
                      <a:pPr lvl="0"/>
                      <a:endParaRPr lang="en-US" sz="1050" i="1" kern="1200" dirty="0">
                        <a:solidFill>
                          <a:schemeClr val="dk1"/>
                        </a:solidFill>
                        <a:effectLst/>
                        <a:latin typeface="+mn-lt"/>
                        <a:ea typeface="+mn-ea"/>
                        <a:cs typeface="+mn-cs"/>
                      </a:endParaRPr>
                    </a:p>
                    <a:p>
                      <a:pPr lvl="0"/>
                      <a:endParaRPr lang="en-US" sz="1050" i="1" kern="1200" dirty="0">
                        <a:solidFill>
                          <a:schemeClr val="dk1"/>
                        </a:solidFill>
                        <a:effectLst/>
                        <a:latin typeface="+mn-lt"/>
                        <a:ea typeface="+mn-ea"/>
                        <a:cs typeface="+mn-cs"/>
                      </a:endParaRPr>
                    </a:p>
                    <a:p>
                      <a:pPr lvl="0"/>
                      <a:endParaRPr lang="en-US" sz="1050" i="1" kern="1200" dirty="0">
                        <a:solidFill>
                          <a:schemeClr val="dk1"/>
                        </a:solidFill>
                        <a:effectLst/>
                        <a:latin typeface="+mn-lt"/>
                        <a:ea typeface="+mn-ea"/>
                        <a:cs typeface="+mn-cs"/>
                      </a:endParaRPr>
                    </a:p>
                    <a:p>
                      <a:pPr lvl="0"/>
                      <a:endParaRPr lang="en-US" sz="1050" i="1" kern="1200" dirty="0">
                        <a:solidFill>
                          <a:schemeClr val="dk1"/>
                        </a:solidFill>
                        <a:effectLst/>
                        <a:latin typeface="+mn-lt"/>
                        <a:ea typeface="+mn-ea"/>
                        <a:cs typeface="+mn-cs"/>
                      </a:endParaRPr>
                    </a:p>
                    <a:p>
                      <a:pPr lvl="0"/>
                      <a:endParaRPr lang="en-US" sz="1050" i="1" kern="1200" dirty="0">
                        <a:solidFill>
                          <a:schemeClr val="dk1"/>
                        </a:solidFill>
                        <a:effectLst/>
                        <a:latin typeface="+mn-lt"/>
                        <a:ea typeface="+mn-ea"/>
                        <a:cs typeface="+mn-cs"/>
                      </a:endParaRPr>
                    </a:p>
                    <a:p>
                      <a:pPr lvl="0"/>
                      <a:endParaRPr lang="en-US" sz="1050" i="1" kern="1200" dirty="0">
                        <a:solidFill>
                          <a:schemeClr val="dk1"/>
                        </a:solidFill>
                        <a:effectLst/>
                        <a:latin typeface="+mn-lt"/>
                        <a:ea typeface="+mn-ea"/>
                        <a:cs typeface="+mn-cs"/>
                      </a:endParaRPr>
                    </a:p>
                    <a:p>
                      <a:pPr lvl="0"/>
                      <a:endParaRPr lang="en-US" sz="1050" i="1" kern="1200" dirty="0">
                        <a:solidFill>
                          <a:schemeClr val="dk1"/>
                        </a:solidFill>
                        <a:effectLst/>
                        <a:latin typeface="+mn-lt"/>
                        <a:ea typeface="+mn-ea"/>
                        <a:cs typeface="+mn-cs"/>
                      </a:endParaRPr>
                    </a:p>
                    <a:p>
                      <a:pPr lvl="0"/>
                      <a:endParaRPr lang="en-US" sz="1050" i="1" kern="1200" dirty="0">
                        <a:solidFill>
                          <a:schemeClr val="dk1"/>
                        </a:solidFill>
                        <a:effectLst/>
                        <a:latin typeface="+mn-lt"/>
                        <a:ea typeface="+mn-ea"/>
                        <a:cs typeface="+mn-cs"/>
                      </a:endParaRPr>
                    </a:p>
                    <a:p>
                      <a:pPr lvl="0"/>
                      <a:endParaRPr lang="en-US" sz="1050" i="1" kern="1200" dirty="0">
                        <a:solidFill>
                          <a:schemeClr val="dk1"/>
                        </a:solidFill>
                        <a:effectLst/>
                        <a:latin typeface="+mn-lt"/>
                        <a:ea typeface="+mn-ea"/>
                        <a:cs typeface="+mn-cs"/>
                      </a:endParaRPr>
                    </a:p>
                  </a:txBody>
                  <a:tcPr marL="68580" marR="68580" marT="0" marB="0">
                    <a:solidFill>
                      <a:srgbClr val="F7D5CD"/>
                    </a:solidFill>
                  </a:tcPr>
                </a:tc>
                <a:tc hMerge="1">
                  <a:txBody>
                    <a:bodyPr/>
                    <a:lstStyle/>
                    <a:p>
                      <a:endParaRPr/>
                    </a:p>
                  </a:txBody>
                  <a:tcPr marL="68580" marR="68580" marT="0" marB="0">
                    <a:solidFill>
                      <a:srgbClr val="FBEBE8"/>
                    </a:solidFill>
                  </a:tcPr>
                </a:tc>
                <a:tc hMerge="1">
                  <a:txBody>
                    <a:bodyPr/>
                    <a:lstStyle/>
                    <a:p>
                      <a:endParaRPr lang="en-US" sz="1050" dirty="0"/>
                    </a:p>
                  </a:txBody>
                  <a:tcPr>
                    <a:solidFill>
                      <a:srgbClr val="FBEBE8"/>
                    </a:solidFill>
                  </a:tcPr>
                </a:tc>
                <a:extLst>
                  <a:ext uri="{0D108BD9-81ED-4DB2-BD59-A6C34878D82A}">
                    <a16:rowId xmlns:a16="http://schemas.microsoft.com/office/drawing/2014/main" val="2984514579"/>
                  </a:ext>
                </a:extLst>
              </a:tr>
            </a:tbl>
          </a:graphicData>
        </a:graphic>
      </p:graphicFrame>
      <p:graphicFrame>
        <p:nvGraphicFramePr>
          <p:cNvPr id="3" name="Table 2">
            <a:extLst>
              <a:ext uri="{FF2B5EF4-FFF2-40B4-BE49-F238E27FC236}">
                <a16:creationId xmlns:a16="http://schemas.microsoft.com/office/drawing/2014/main" id="{FCB8688F-8A8A-0C70-213A-E7482308D213}"/>
              </a:ext>
            </a:extLst>
          </p:cNvPr>
          <p:cNvGraphicFramePr>
            <a:graphicFrameLocks noGrp="1"/>
          </p:cNvGraphicFramePr>
          <p:nvPr>
            <p:extLst>
              <p:ext uri="{D42A27DB-BD31-4B8C-83A1-F6EECF244321}">
                <p14:modId xmlns:p14="http://schemas.microsoft.com/office/powerpoint/2010/main" val="2566221781"/>
              </p:ext>
            </p:extLst>
          </p:nvPr>
        </p:nvGraphicFramePr>
        <p:xfrm>
          <a:off x="1173804" y="3324225"/>
          <a:ext cx="7444899" cy="1874693"/>
        </p:xfrm>
        <a:graphic>
          <a:graphicData uri="http://schemas.openxmlformats.org/drawingml/2006/table">
            <a:tbl>
              <a:tblPr firstRow="1" bandRow="1">
                <a:tableStyleId>{073A0DAA-6AF3-43AB-8588-CEC1D06C72B9}</a:tableStyleId>
              </a:tblPr>
              <a:tblGrid>
                <a:gridCol w="758758">
                  <a:extLst>
                    <a:ext uri="{9D8B030D-6E8A-4147-A177-3AD203B41FA5}">
                      <a16:colId xmlns:a16="http://schemas.microsoft.com/office/drawing/2014/main" val="1247254290"/>
                    </a:ext>
                  </a:extLst>
                </a:gridCol>
                <a:gridCol w="594860">
                  <a:extLst>
                    <a:ext uri="{9D8B030D-6E8A-4147-A177-3AD203B41FA5}">
                      <a16:colId xmlns:a16="http://schemas.microsoft.com/office/drawing/2014/main" val="3407464321"/>
                    </a:ext>
                  </a:extLst>
                </a:gridCol>
                <a:gridCol w="676809">
                  <a:extLst>
                    <a:ext uri="{9D8B030D-6E8A-4147-A177-3AD203B41FA5}">
                      <a16:colId xmlns:a16="http://schemas.microsoft.com/office/drawing/2014/main" val="2365946188"/>
                    </a:ext>
                  </a:extLst>
                </a:gridCol>
                <a:gridCol w="676809">
                  <a:extLst>
                    <a:ext uri="{9D8B030D-6E8A-4147-A177-3AD203B41FA5}">
                      <a16:colId xmlns:a16="http://schemas.microsoft.com/office/drawing/2014/main" val="318803252"/>
                    </a:ext>
                  </a:extLst>
                </a:gridCol>
                <a:gridCol w="676809">
                  <a:extLst>
                    <a:ext uri="{9D8B030D-6E8A-4147-A177-3AD203B41FA5}">
                      <a16:colId xmlns:a16="http://schemas.microsoft.com/office/drawing/2014/main" val="207213962"/>
                    </a:ext>
                  </a:extLst>
                </a:gridCol>
                <a:gridCol w="565385">
                  <a:extLst>
                    <a:ext uri="{9D8B030D-6E8A-4147-A177-3AD203B41FA5}">
                      <a16:colId xmlns:a16="http://schemas.microsoft.com/office/drawing/2014/main" val="3291793090"/>
                    </a:ext>
                  </a:extLst>
                </a:gridCol>
                <a:gridCol w="788233">
                  <a:extLst>
                    <a:ext uri="{9D8B030D-6E8A-4147-A177-3AD203B41FA5}">
                      <a16:colId xmlns:a16="http://schemas.microsoft.com/office/drawing/2014/main" val="3078471251"/>
                    </a:ext>
                  </a:extLst>
                </a:gridCol>
                <a:gridCol w="742252">
                  <a:extLst>
                    <a:ext uri="{9D8B030D-6E8A-4147-A177-3AD203B41FA5}">
                      <a16:colId xmlns:a16="http://schemas.microsoft.com/office/drawing/2014/main" val="141109890"/>
                    </a:ext>
                  </a:extLst>
                </a:gridCol>
                <a:gridCol w="324255">
                  <a:extLst>
                    <a:ext uri="{9D8B030D-6E8A-4147-A177-3AD203B41FA5}">
                      <a16:colId xmlns:a16="http://schemas.microsoft.com/office/drawing/2014/main" val="1305714531"/>
                    </a:ext>
                  </a:extLst>
                </a:gridCol>
                <a:gridCol w="849549">
                  <a:extLst>
                    <a:ext uri="{9D8B030D-6E8A-4147-A177-3AD203B41FA5}">
                      <a16:colId xmlns:a16="http://schemas.microsoft.com/office/drawing/2014/main" val="1219603739"/>
                    </a:ext>
                  </a:extLst>
                </a:gridCol>
                <a:gridCol w="791180">
                  <a:extLst>
                    <a:ext uri="{9D8B030D-6E8A-4147-A177-3AD203B41FA5}">
                      <a16:colId xmlns:a16="http://schemas.microsoft.com/office/drawing/2014/main" val="1590306120"/>
                    </a:ext>
                  </a:extLst>
                </a:gridCol>
              </a:tblGrid>
              <a:tr h="542925">
                <a:tc>
                  <a:txBody>
                    <a:bodyPr/>
                    <a:lstStyle/>
                    <a:p>
                      <a:endParaRPr lang="en-US" sz="800" dirty="0"/>
                    </a:p>
                  </a:txBody>
                  <a:tcPr>
                    <a:solidFill>
                      <a:schemeClr val="tx1">
                        <a:lumMod val="50000"/>
                        <a:lumOff val="50000"/>
                      </a:schemeClr>
                    </a:solidFill>
                  </a:tcPr>
                </a:tc>
                <a:tc>
                  <a:txBody>
                    <a:bodyPr/>
                    <a:lstStyle/>
                    <a:p>
                      <a:pPr marL="0" marR="0">
                        <a:lnSpc>
                          <a:spcPct val="107000"/>
                        </a:lnSpc>
                        <a:spcBef>
                          <a:spcPts val="200"/>
                        </a:spcBef>
                        <a:spcAft>
                          <a:spcPts val="200"/>
                        </a:spcAft>
                        <a:buNone/>
                      </a:pPr>
                      <a:r>
                        <a:rPr lang="en-US" sz="800" dirty="0">
                          <a:effectLst/>
                        </a:rPr>
                        <a:t>Name</a:t>
                      </a:r>
                      <a:endParaRPr lang="en-US" sz="8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solidFill>
                      <a:schemeClr val="tx1">
                        <a:lumMod val="50000"/>
                        <a:lumOff val="50000"/>
                      </a:schemeClr>
                    </a:solidFill>
                  </a:tcPr>
                </a:tc>
                <a:tc>
                  <a:txBody>
                    <a:bodyPr/>
                    <a:lstStyle/>
                    <a:p>
                      <a:pPr marL="0" marR="0">
                        <a:lnSpc>
                          <a:spcPct val="107000"/>
                        </a:lnSpc>
                        <a:spcBef>
                          <a:spcPts val="200"/>
                        </a:spcBef>
                        <a:spcAft>
                          <a:spcPts val="200"/>
                        </a:spcAft>
                        <a:buNone/>
                      </a:pPr>
                      <a:r>
                        <a:rPr lang="en-US" sz="800" dirty="0">
                          <a:effectLst/>
                        </a:rPr>
                        <a:t>Director Type</a:t>
                      </a:r>
                      <a:endParaRPr lang="en-US" sz="8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solidFill>
                      <a:schemeClr val="tx1">
                        <a:lumMod val="50000"/>
                        <a:lumOff val="50000"/>
                      </a:schemeClr>
                    </a:solidFill>
                  </a:tcPr>
                </a:tc>
                <a:tc>
                  <a:txBody>
                    <a:bodyPr/>
                    <a:lstStyle/>
                    <a:p>
                      <a:pPr marL="0" marR="0">
                        <a:lnSpc>
                          <a:spcPct val="107000"/>
                        </a:lnSpc>
                        <a:spcBef>
                          <a:spcPts val="200"/>
                        </a:spcBef>
                        <a:spcAft>
                          <a:spcPts val="200"/>
                        </a:spcAft>
                        <a:buNone/>
                      </a:pPr>
                      <a:r>
                        <a:rPr lang="en-US" sz="800" dirty="0">
                          <a:effectLst/>
                        </a:rPr>
                        <a:t>Board Tenure</a:t>
                      </a:r>
                      <a:endParaRPr lang="en-US" sz="8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solidFill>
                      <a:schemeClr val="tx1">
                        <a:lumMod val="50000"/>
                        <a:lumOff val="50000"/>
                      </a:schemeClr>
                    </a:solidFill>
                  </a:tcPr>
                </a:tc>
                <a:tc>
                  <a:txBody>
                    <a:bodyPr/>
                    <a:lstStyle/>
                    <a:p>
                      <a:pPr marL="0" marR="0">
                        <a:lnSpc>
                          <a:spcPct val="107000"/>
                        </a:lnSpc>
                        <a:spcBef>
                          <a:spcPts val="200"/>
                        </a:spcBef>
                        <a:spcAft>
                          <a:spcPts val="200"/>
                        </a:spcAft>
                        <a:buNone/>
                      </a:pPr>
                      <a:r>
                        <a:rPr lang="en-US" sz="800" dirty="0">
                          <a:effectLst/>
                        </a:rPr>
                        <a:t>Other Significant Positions</a:t>
                      </a:r>
                      <a:endParaRPr lang="en-US" sz="8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solidFill>
                      <a:schemeClr val="tx1">
                        <a:lumMod val="50000"/>
                        <a:lumOff val="50000"/>
                      </a:schemeClr>
                    </a:solidFill>
                  </a:tcPr>
                </a:tc>
                <a:tc>
                  <a:txBody>
                    <a:bodyPr/>
                    <a:lstStyle/>
                    <a:p>
                      <a:pPr marL="0" marR="0">
                        <a:lnSpc>
                          <a:spcPct val="107000"/>
                        </a:lnSpc>
                        <a:spcBef>
                          <a:spcPts val="200"/>
                        </a:spcBef>
                        <a:spcAft>
                          <a:spcPts val="200"/>
                        </a:spcAft>
                        <a:buNone/>
                      </a:pPr>
                      <a:r>
                        <a:rPr lang="en-US" sz="800" dirty="0">
                          <a:effectLst/>
                        </a:rPr>
                        <a:t>Gender</a:t>
                      </a:r>
                      <a:endParaRPr lang="en-US" sz="8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solidFill>
                      <a:schemeClr val="tx1">
                        <a:lumMod val="50000"/>
                        <a:lumOff val="50000"/>
                      </a:schemeClr>
                    </a:solidFill>
                  </a:tcPr>
                </a:tc>
                <a:tc>
                  <a:txBody>
                    <a:bodyPr/>
                    <a:lstStyle/>
                    <a:p>
                      <a:pPr marL="0" marR="0">
                        <a:lnSpc>
                          <a:spcPct val="107000"/>
                        </a:lnSpc>
                        <a:spcBef>
                          <a:spcPts val="200"/>
                        </a:spcBef>
                        <a:spcAft>
                          <a:spcPts val="200"/>
                        </a:spcAft>
                        <a:buNone/>
                      </a:pPr>
                      <a:r>
                        <a:rPr lang="en-US" sz="800" dirty="0">
                          <a:effectLst/>
                        </a:rPr>
                        <a:t>Qualification </a:t>
                      </a:r>
                      <a:endParaRPr lang="en-US" sz="8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solidFill>
                      <a:schemeClr val="tx1">
                        <a:lumMod val="50000"/>
                        <a:lumOff val="50000"/>
                      </a:schemeClr>
                    </a:solidFill>
                  </a:tcPr>
                </a:tc>
                <a:tc>
                  <a:txBody>
                    <a:bodyPr/>
                    <a:lstStyle/>
                    <a:p>
                      <a:pPr marL="0" marR="0">
                        <a:lnSpc>
                          <a:spcPct val="107000"/>
                        </a:lnSpc>
                        <a:spcBef>
                          <a:spcPts val="200"/>
                        </a:spcBef>
                        <a:spcAft>
                          <a:spcPts val="200"/>
                        </a:spcAft>
                        <a:buNone/>
                      </a:pPr>
                      <a:r>
                        <a:rPr lang="en-US" sz="800" dirty="0">
                          <a:effectLst/>
                        </a:rPr>
                        <a:t>Stakeholder Representation</a:t>
                      </a:r>
                      <a:endParaRPr lang="en-US" sz="8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solidFill>
                      <a:schemeClr val="tx1">
                        <a:lumMod val="50000"/>
                        <a:lumOff val="50000"/>
                      </a:schemeClr>
                    </a:solidFill>
                  </a:tcPr>
                </a:tc>
                <a:tc>
                  <a:txBody>
                    <a:bodyPr/>
                    <a:lstStyle/>
                    <a:p>
                      <a:pPr marL="0" marR="0">
                        <a:lnSpc>
                          <a:spcPct val="107000"/>
                        </a:lnSpc>
                        <a:spcBef>
                          <a:spcPts val="200"/>
                        </a:spcBef>
                        <a:spcAft>
                          <a:spcPts val="200"/>
                        </a:spcAft>
                        <a:buNone/>
                      </a:pPr>
                      <a:r>
                        <a:rPr lang="en-US" sz="800" dirty="0">
                          <a:effectLst/>
                        </a:rPr>
                        <a:t>Age</a:t>
                      </a:r>
                      <a:endParaRPr lang="en-US" sz="8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solidFill>
                      <a:schemeClr val="tx1">
                        <a:lumMod val="50000"/>
                        <a:lumOff val="50000"/>
                      </a:schemeClr>
                    </a:solidFill>
                  </a:tcPr>
                </a:tc>
                <a:tc>
                  <a:txBody>
                    <a:bodyPr/>
                    <a:lstStyle/>
                    <a:p>
                      <a:pPr marL="0" marR="0">
                        <a:lnSpc>
                          <a:spcPct val="107000"/>
                        </a:lnSpc>
                        <a:spcBef>
                          <a:spcPts val="200"/>
                        </a:spcBef>
                        <a:spcAft>
                          <a:spcPts val="200"/>
                        </a:spcAft>
                        <a:buNone/>
                      </a:pPr>
                      <a:r>
                        <a:rPr lang="en-US" sz="800" dirty="0">
                          <a:effectLst/>
                        </a:rPr>
                        <a:t>Share ownership or shareholder affiliation</a:t>
                      </a:r>
                      <a:endParaRPr lang="en-US" sz="8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solidFill>
                      <a:schemeClr val="tx1">
                        <a:lumMod val="50000"/>
                        <a:lumOff val="50000"/>
                      </a:schemeClr>
                    </a:solidFill>
                  </a:tcPr>
                </a:tc>
                <a:tc>
                  <a:txBody>
                    <a:bodyPr/>
                    <a:lstStyle/>
                    <a:p>
                      <a:pPr marL="0" marR="0">
                        <a:lnSpc>
                          <a:spcPct val="107000"/>
                        </a:lnSpc>
                        <a:spcBef>
                          <a:spcPts val="200"/>
                        </a:spcBef>
                        <a:spcAft>
                          <a:spcPts val="200"/>
                        </a:spcAft>
                        <a:buNone/>
                      </a:pPr>
                      <a:r>
                        <a:rPr lang="en-US" sz="800" dirty="0">
                          <a:effectLst/>
                        </a:rPr>
                        <a:t>Board Committees Membership</a:t>
                      </a:r>
                      <a:endParaRPr lang="en-US" sz="8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solidFill>
                      <a:schemeClr val="tx1">
                        <a:lumMod val="50000"/>
                        <a:lumOff val="50000"/>
                      </a:schemeClr>
                    </a:solidFill>
                  </a:tcPr>
                </a:tc>
                <a:extLst>
                  <a:ext uri="{0D108BD9-81ED-4DB2-BD59-A6C34878D82A}">
                    <a16:rowId xmlns:a16="http://schemas.microsoft.com/office/drawing/2014/main" val="3851396882"/>
                  </a:ext>
                </a:extLst>
              </a:tr>
              <a:tr h="0">
                <a:tc>
                  <a:txBody>
                    <a:bodyPr/>
                    <a:lstStyle/>
                    <a:p>
                      <a:pPr marL="0" marR="0">
                        <a:lnSpc>
                          <a:spcPct val="107000"/>
                        </a:lnSpc>
                        <a:spcBef>
                          <a:spcPts val="200"/>
                        </a:spcBef>
                        <a:spcAft>
                          <a:spcPts val="200"/>
                        </a:spcAft>
                        <a:buNone/>
                      </a:pPr>
                      <a:r>
                        <a:rPr lang="en-US" sz="800" dirty="0">
                          <a:effectLst/>
                        </a:rPr>
                        <a:t>Chair</a:t>
                      </a:r>
                      <a:endParaRPr lang="en-US" sz="8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nchor="ctr">
                    <a:solidFill>
                      <a:schemeClr val="bg1">
                        <a:lumMod val="95000"/>
                      </a:schemeClr>
                    </a:solidFill>
                  </a:tcPr>
                </a:tc>
                <a:tc>
                  <a:txBody>
                    <a:bodyPr/>
                    <a:lstStyle/>
                    <a:p>
                      <a:endParaRPr lang="en-US" sz="800" dirty="0"/>
                    </a:p>
                  </a:txBody>
                  <a:tcPr>
                    <a:solidFill>
                      <a:schemeClr val="bg1">
                        <a:lumMod val="95000"/>
                      </a:schemeClr>
                    </a:solidFill>
                  </a:tcPr>
                </a:tc>
                <a:tc>
                  <a:txBody>
                    <a:bodyPr/>
                    <a:lstStyle/>
                    <a:p>
                      <a:endParaRPr lang="en-US" sz="800" dirty="0"/>
                    </a:p>
                  </a:txBody>
                  <a:tcPr>
                    <a:solidFill>
                      <a:schemeClr val="bg1">
                        <a:lumMod val="95000"/>
                      </a:schemeClr>
                    </a:solidFill>
                  </a:tcPr>
                </a:tc>
                <a:tc>
                  <a:txBody>
                    <a:bodyPr/>
                    <a:lstStyle/>
                    <a:p>
                      <a:endParaRPr lang="en-US" sz="800" dirty="0"/>
                    </a:p>
                  </a:txBody>
                  <a:tcPr>
                    <a:solidFill>
                      <a:schemeClr val="bg1">
                        <a:lumMod val="95000"/>
                      </a:schemeClr>
                    </a:solidFill>
                  </a:tcPr>
                </a:tc>
                <a:tc>
                  <a:txBody>
                    <a:bodyPr/>
                    <a:lstStyle/>
                    <a:p>
                      <a:endParaRPr lang="en-US" sz="800" dirty="0"/>
                    </a:p>
                  </a:txBody>
                  <a:tcPr>
                    <a:solidFill>
                      <a:schemeClr val="bg1">
                        <a:lumMod val="95000"/>
                      </a:schemeClr>
                    </a:solidFill>
                  </a:tcPr>
                </a:tc>
                <a:tc>
                  <a:txBody>
                    <a:bodyPr/>
                    <a:lstStyle/>
                    <a:p>
                      <a:endParaRPr lang="en-US" sz="800" dirty="0"/>
                    </a:p>
                  </a:txBody>
                  <a:tcPr>
                    <a:solidFill>
                      <a:schemeClr val="bg1">
                        <a:lumMod val="95000"/>
                      </a:schemeClr>
                    </a:solidFill>
                  </a:tcPr>
                </a:tc>
                <a:tc>
                  <a:txBody>
                    <a:bodyPr/>
                    <a:lstStyle/>
                    <a:p>
                      <a:endParaRPr lang="en-US" sz="800" dirty="0"/>
                    </a:p>
                  </a:txBody>
                  <a:tcPr>
                    <a:solidFill>
                      <a:schemeClr val="bg1">
                        <a:lumMod val="95000"/>
                      </a:schemeClr>
                    </a:solidFill>
                  </a:tcPr>
                </a:tc>
                <a:tc>
                  <a:txBody>
                    <a:bodyPr/>
                    <a:lstStyle/>
                    <a:p>
                      <a:endParaRPr lang="en-US" sz="800" dirty="0"/>
                    </a:p>
                  </a:txBody>
                  <a:tcPr>
                    <a:solidFill>
                      <a:schemeClr val="bg1">
                        <a:lumMod val="95000"/>
                      </a:schemeClr>
                    </a:solidFill>
                  </a:tcPr>
                </a:tc>
                <a:tc>
                  <a:txBody>
                    <a:bodyPr/>
                    <a:lstStyle/>
                    <a:p>
                      <a:endParaRPr lang="en-US" sz="800"/>
                    </a:p>
                  </a:txBody>
                  <a:tcPr>
                    <a:solidFill>
                      <a:schemeClr val="bg1">
                        <a:lumMod val="95000"/>
                      </a:schemeClr>
                    </a:solidFill>
                  </a:tcPr>
                </a:tc>
                <a:tc>
                  <a:txBody>
                    <a:bodyPr/>
                    <a:lstStyle/>
                    <a:p>
                      <a:endParaRPr lang="en-US" sz="800" dirty="0"/>
                    </a:p>
                  </a:txBody>
                  <a:tcPr>
                    <a:solidFill>
                      <a:schemeClr val="bg1">
                        <a:lumMod val="95000"/>
                      </a:schemeClr>
                    </a:solidFill>
                  </a:tcPr>
                </a:tc>
                <a:tc>
                  <a:txBody>
                    <a:bodyPr/>
                    <a:lstStyle/>
                    <a:p>
                      <a:endParaRPr lang="en-US" sz="800" dirty="0"/>
                    </a:p>
                  </a:txBody>
                  <a:tcPr>
                    <a:solidFill>
                      <a:schemeClr val="bg1">
                        <a:lumMod val="95000"/>
                      </a:schemeClr>
                    </a:solidFill>
                  </a:tcPr>
                </a:tc>
                <a:extLst>
                  <a:ext uri="{0D108BD9-81ED-4DB2-BD59-A6C34878D82A}">
                    <a16:rowId xmlns:a16="http://schemas.microsoft.com/office/drawing/2014/main" val="1501653543"/>
                  </a:ext>
                </a:extLst>
              </a:tr>
              <a:tr h="0">
                <a:tc>
                  <a:txBody>
                    <a:bodyPr/>
                    <a:lstStyle/>
                    <a:p>
                      <a:pPr marL="0" marR="0">
                        <a:lnSpc>
                          <a:spcPct val="107000"/>
                        </a:lnSpc>
                        <a:spcBef>
                          <a:spcPts val="200"/>
                        </a:spcBef>
                        <a:spcAft>
                          <a:spcPts val="200"/>
                        </a:spcAft>
                        <a:buNone/>
                      </a:pPr>
                      <a:r>
                        <a:rPr lang="en-US" sz="800">
                          <a:effectLst/>
                        </a:rPr>
                        <a:t>Vice-Chair</a:t>
                      </a:r>
                      <a:endParaRPr lang="en-US" sz="80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nchor="ctr"/>
                </a:tc>
                <a:tc>
                  <a:txBody>
                    <a:bodyPr/>
                    <a:lstStyle/>
                    <a:p>
                      <a:endParaRPr lang="en-US" sz="800"/>
                    </a:p>
                  </a:txBody>
                  <a:tcPr/>
                </a:tc>
                <a:tc>
                  <a:txBody>
                    <a:bodyPr/>
                    <a:lstStyle/>
                    <a:p>
                      <a:endParaRPr lang="en-US" sz="800"/>
                    </a:p>
                  </a:txBody>
                  <a:tcPr/>
                </a:tc>
                <a:tc>
                  <a:txBody>
                    <a:bodyPr/>
                    <a:lstStyle/>
                    <a:p>
                      <a:endParaRPr lang="en-US" sz="800" dirty="0"/>
                    </a:p>
                  </a:txBody>
                  <a:tcPr/>
                </a:tc>
                <a:tc>
                  <a:txBody>
                    <a:bodyPr/>
                    <a:lstStyle/>
                    <a:p>
                      <a:endParaRPr lang="en-US" sz="800"/>
                    </a:p>
                  </a:txBody>
                  <a:tcPr/>
                </a:tc>
                <a:tc>
                  <a:txBody>
                    <a:bodyPr/>
                    <a:lstStyle/>
                    <a:p>
                      <a:endParaRPr lang="en-US" sz="800"/>
                    </a:p>
                  </a:txBody>
                  <a:tcPr/>
                </a:tc>
                <a:tc>
                  <a:txBody>
                    <a:bodyPr/>
                    <a:lstStyle/>
                    <a:p>
                      <a:endParaRPr lang="en-US" sz="800"/>
                    </a:p>
                  </a:txBody>
                  <a:tcPr/>
                </a:tc>
                <a:tc>
                  <a:txBody>
                    <a:bodyPr/>
                    <a:lstStyle/>
                    <a:p>
                      <a:endParaRPr lang="en-US" sz="800" dirty="0"/>
                    </a:p>
                  </a:txBody>
                  <a:tcPr/>
                </a:tc>
                <a:tc>
                  <a:txBody>
                    <a:bodyPr/>
                    <a:lstStyle/>
                    <a:p>
                      <a:endParaRPr lang="en-US" sz="800"/>
                    </a:p>
                  </a:txBody>
                  <a:tcPr/>
                </a:tc>
                <a:tc>
                  <a:txBody>
                    <a:bodyPr/>
                    <a:lstStyle/>
                    <a:p>
                      <a:endParaRPr lang="en-US" sz="800" dirty="0"/>
                    </a:p>
                  </a:txBody>
                  <a:tcPr/>
                </a:tc>
                <a:tc>
                  <a:txBody>
                    <a:bodyPr/>
                    <a:lstStyle/>
                    <a:p>
                      <a:endParaRPr lang="en-US" sz="800" dirty="0"/>
                    </a:p>
                  </a:txBody>
                  <a:tcPr/>
                </a:tc>
                <a:extLst>
                  <a:ext uri="{0D108BD9-81ED-4DB2-BD59-A6C34878D82A}">
                    <a16:rowId xmlns:a16="http://schemas.microsoft.com/office/drawing/2014/main" val="2454113217"/>
                  </a:ext>
                </a:extLst>
              </a:tr>
              <a:tr h="270864">
                <a:tc>
                  <a:txBody>
                    <a:bodyPr/>
                    <a:lstStyle/>
                    <a:p>
                      <a:pPr marL="0" marR="0">
                        <a:lnSpc>
                          <a:spcPct val="107000"/>
                        </a:lnSpc>
                        <a:spcBef>
                          <a:spcPts val="200"/>
                        </a:spcBef>
                        <a:spcAft>
                          <a:spcPts val="200"/>
                        </a:spcAft>
                        <a:buNone/>
                      </a:pPr>
                      <a:r>
                        <a:rPr lang="en-US" sz="800" dirty="0">
                          <a:effectLst/>
                        </a:rPr>
                        <a:t>Lead Independent Director</a:t>
                      </a:r>
                      <a:endParaRPr lang="en-US" sz="8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nchor="ctr">
                    <a:solidFill>
                      <a:schemeClr val="bg1">
                        <a:lumMod val="95000"/>
                      </a:schemeClr>
                    </a:solidFill>
                  </a:tcPr>
                </a:tc>
                <a:tc>
                  <a:txBody>
                    <a:bodyPr/>
                    <a:lstStyle/>
                    <a:p>
                      <a:endParaRPr lang="en-US" sz="800" dirty="0"/>
                    </a:p>
                  </a:txBody>
                  <a:tcPr>
                    <a:solidFill>
                      <a:schemeClr val="bg1">
                        <a:lumMod val="95000"/>
                      </a:schemeClr>
                    </a:solidFill>
                  </a:tcPr>
                </a:tc>
                <a:tc>
                  <a:txBody>
                    <a:bodyPr/>
                    <a:lstStyle/>
                    <a:p>
                      <a:endParaRPr lang="en-US" sz="800"/>
                    </a:p>
                  </a:txBody>
                  <a:tcPr>
                    <a:solidFill>
                      <a:schemeClr val="bg1">
                        <a:lumMod val="95000"/>
                      </a:schemeClr>
                    </a:solidFill>
                  </a:tcPr>
                </a:tc>
                <a:tc>
                  <a:txBody>
                    <a:bodyPr/>
                    <a:lstStyle/>
                    <a:p>
                      <a:endParaRPr lang="en-US" sz="800" dirty="0"/>
                    </a:p>
                  </a:txBody>
                  <a:tcPr>
                    <a:solidFill>
                      <a:schemeClr val="bg1">
                        <a:lumMod val="95000"/>
                      </a:schemeClr>
                    </a:solidFill>
                  </a:tcPr>
                </a:tc>
                <a:tc>
                  <a:txBody>
                    <a:bodyPr/>
                    <a:lstStyle/>
                    <a:p>
                      <a:endParaRPr lang="en-US" sz="800" dirty="0"/>
                    </a:p>
                  </a:txBody>
                  <a:tcPr>
                    <a:solidFill>
                      <a:schemeClr val="bg1">
                        <a:lumMod val="95000"/>
                      </a:schemeClr>
                    </a:solidFill>
                  </a:tcPr>
                </a:tc>
                <a:tc>
                  <a:txBody>
                    <a:bodyPr/>
                    <a:lstStyle/>
                    <a:p>
                      <a:endParaRPr lang="en-US" sz="800" dirty="0"/>
                    </a:p>
                  </a:txBody>
                  <a:tcPr>
                    <a:solidFill>
                      <a:schemeClr val="bg1">
                        <a:lumMod val="95000"/>
                      </a:schemeClr>
                    </a:solidFill>
                  </a:tcPr>
                </a:tc>
                <a:tc>
                  <a:txBody>
                    <a:bodyPr/>
                    <a:lstStyle/>
                    <a:p>
                      <a:endParaRPr lang="en-US" sz="800" dirty="0"/>
                    </a:p>
                  </a:txBody>
                  <a:tcPr>
                    <a:solidFill>
                      <a:schemeClr val="bg1">
                        <a:lumMod val="95000"/>
                      </a:schemeClr>
                    </a:solidFill>
                  </a:tcPr>
                </a:tc>
                <a:tc>
                  <a:txBody>
                    <a:bodyPr/>
                    <a:lstStyle/>
                    <a:p>
                      <a:endParaRPr lang="en-US" sz="800" dirty="0"/>
                    </a:p>
                  </a:txBody>
                  <a:tcPr>
                    <a:solidFill>
                      <a:schemeClr val="bg1">
                        <a:lumMod val="95000"/>
                      </a:schemeClr>
                    </a:solidFill>
                  </a:tcPr>
                </a:tc>
                <a:tc>
                  <a:txBody>
                    <a:bodyPr/>
                    <a:lstStyle/>
                    <a:p>
                      <a:endParaRPr lang="en-US" sz="800"/>
                    </a:p>
                  </a:txBody>
                  <a:tcPr>
                    <a:solidFill>
                      <a:schemeClr val="bg1">
                        <a:lumMod val="95000"/>
                      </a:schemeClr>
                    </a:solidFill>
                  </a:tcPr>
                </a:tc>
                <a:tc>
                  <a:txBody>
                    <a:bodyPr/>
                    <a:lstStyle/>
                    <a:p>
                      <a:endParaRPr lang="en-US" sz="800" dirty="0"/>
                    </a:p>
                  </a:txBody>
                  <a:tcPr>
                    <a:solidFill>
                      <a:schemeClr val="bg1">
                        <a:lumMod val="95000"/>
                      </a:schemeClr>
                    </a:solidFill>
                  </a:tcPr>
                </a:tc>
                <a:tc>
                  <a:txBody>
                    <a:bodyPr/>
                    <a:lstStyle/>
                    <a:p>
                      <a:endParaRPr lang="en-US" sz="800" dirty="0"/>
                    </a:p>
                  </a:txBody>
                  <a:tcPr>
                    <a:solidFill>
                      <a:schemeClr val="bg1">
                        <a:lumMod val="95000"/>
                      </a:schemeClr>
                    </a:solidFill>
                  </a:tcPr>
                </a:tc>
                <a:extLst>
                  <a:ext uri="{0D108BD9-81ED-4DB2-BD59-A6C34878D82A}">
                    <a16:rowId xmlns:a16="http://schemas.microsoft.com/office/drawing/2014/main" val="3174896777"/>
                  </a:ext>
                </a:extLst>
              </a:tr>
              <a:tr h="259103">
                <a:tc>
                  <a:txBody>
                    <a:bodyPr/>
                    <a:lstStyle/>
                    <a:p>
                      <a:pPr marL="0" marR="0">
                        <a:lnSpc>
                          <a:spcPct val="107000"/>
                        </a:lnSpc>
                        <a:spcBef>
                          <a:spcPts val="200"/>
                        </a:spcBef>
                        <a:spcAft>
                          <a:spcPts val="200"/>
                        </a:spcAft>
                        <a:buNone/>
                      </a:pPr>
                      <a:r>
                        <a:rPr lang="en-US" sz="800" dirty="0">
                          <a:effectLst/>
                        </a:rPr>
                        <a:t>Member</a:t>
                      </a:r>
                      <a:endParaRPr lang="en-US" sz="8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nchor="ctr"/>
                </a:tc>
                <a:tc>
                  <a:txBody>
                    <a:bodyPr/>
                    <a:lstStyle/>
                    <a:p>
                      <a:endParaRPr lang="en-US" sz="800"/>
                    </a:p>
                  </a:txBody>
                  <a:tcPr/>
                </a:tc>
                <a:tc>
                  <a:txBody>
                    <a:bodyPr/>
                    <a:lstStyle/>
                    <a:p>
                      <a:endParaRPr lang="en-US" sz="800" dirty="0"/>
                    </a:p>
                  </a:txBody>
                  <a:tcPr/>
                </a:tc>
                <a:tc>
                  <a:txBody>
                    <a:bodyPr/>
                    <a:lstStyle/>
                    <a:p>
                      <a:endParaRPr lang="en-US" sz="800"/>
                    </a:p>
                  </a:txBody>
                  <a:tcPr/>
                </a:tc>
                <a:tc>
                  <a:txBody>
                    <a:bodyPr/>
                    <a:lstStyle/>
                    <a:p>
                      <a:endParaRPr lang="en-US" sz="800"/>
                    </a:p>
                  </a:txBody>
                  <a:tcPr/>
                </a:tc>
                <a:tc>
                  <a:txBody>
                    <a:bodyPr/>
                    <a:lstStyle/>
                    <a:p>
                      <a:endParaRPr lang="en-US" sz="800" dirty="0"/>
                    </a:p>
                  </a:txBody>
                  <a:tcPr/>
                </a:tc>
                <a:tc>
                  <a:txBody>
                    <a:bodyPr/>
                    <a:lstStyle/>
                    <a:p>
                      <a:endParaRPr lang="en-US" sz="800" dirty="0"/>
                    </a:p>
                  </a:txBody>
                  <a:tcPr/>
                </a:tc>
                <a:tc>
                  <a:txBody>
                    <a:bodyPr/>
                    <a:lstStyle/>
                    <a:p>
                      <a:endParaRPr lang="en-US" sz="800"/>
                    </a:p>
                  </a:txBody>
                  <a:tcPr/>
                </a:tc>
                <a:tc>
                  <a:txBody>
                    <a:bodyPr/>
                    <a:lstStyle/>
                    <a:p>
                      <a:endParaRPr lang="en-US" sz="800" dirty="0"/>
                    </a:p>
                  </a:txBody>
                  <a:tcPr/>
                </a:tc>
                <a:tc>
                  <a:txBody>
                    <a:bodyPr/>
                    <a:lstStyle/>
                    <a:p>
                      <a:endParaRPr lang="en-US" sz="800"/>
                    </a:p>
                  </a:txBody>
                  <a:tcPr/>
                </a:tc>
                <a:tc>
                  <a:txBody>
                    <a:bodyPr/>
                    <a:lstStyle/>
                    <a:p>
                      <a:endParaRPr lang="en-US" sz="800" dirty="0"/>
                    </a:p>
                  </a:txBody>
                  <a:tcPr/>
                </a:tc>
                <a:extLst>
                  <a:ext uri="{0D108BD9-81ED-4DB2-BD59-A6C34878D82A}">
                    <a16:rowId xmlns:a16="http://schemas.microsoft.com/office/drawing/2014/main" val="586618227"/>
                  </a:ext>
                </a:extLst>
              </a:tr>
              <a:tr h="259103">
                <a:tc>
                  <a:txBody>
                    <a:bodyPr/>
                    <a:lstStyle/>
                    <a:p>
                      <a:pPr marL="0" marR="0">
                        <a:lnSpc>
                          <a:spcPct val="107000"/>
                        </a:lnSpc>
                        <a:spcBef>
                          <a:spcPts val="200"/>
                        </a:spcBef>
                        <a:spcAft>
                          <a:spcPts val="200"/>
                        </a:spcAft>
                        <a:buNone/>
                      </a:pPr>
                      <a:r>
                        <a:rPr lang="en-US" sz="800" dirty="0">
                          <a:effectLst/>
                        </a:rPr>
                        <a:t>Member</a:t>
                      </a:r>
                      <a:endParaRPr lang="en-US" sz="8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nchor="ctr">
                    <a:solidFill>
                      <a:schemeClr val="bg1">
                        <a:lumMod val="95000"/>
                      </a:schemeClr>
                    </a:solidFill>
                  </a:tcPr>
                </a:tc>
                <a:tc>
                  <a:txBody>
                    <a:bodyPr/>
                    <a:lstStyle/>
                    <a:p>
                      <a:endParaRPr lang="en-US" sz="800"/>
                    </a:p>
                  </a:txBody>
                  <a:tcPr>
                    <a:solidFill>
                      <a:schemeClr val="bg1">
                        <a:lumMod val="95000"/>
                      </a:schemeClr>
                    </a:solidFill>
                  </a:tcPr>
                </a:tc>
                <a:tc>
                  <a:txBody>
                    <a:bodyPr/>
                    <a:lstStyle/>
                    <a:p>
                      <a:endParaRPr lang="en-US" sz="800" dirty="0"/>
                    </a:p>
                  </a:txBody>
                  <a:tcPr>
                    <a:solidFill>
                      <a:schemeClr val="bg1">
                        <a:lumMod val="95000"/>
                      </a:schemeClr>
                    </a:solidFill>
                  </a:tcPr>
                </a:tc>
                <a:tc>
                  <a:txBody>
                    <a:bodyPr/>
                    <a:lstStyle/>
                    <a:p>
                      <a:endParaRPr lang="en-US" sz="800" dirty="0"/>
                    </a:p>
                  </a:txBody>
                  <a:tcPr>
                    <a:solidFill>
                      <a:schemeClr val="bg1">
                        <a:lumMod val="95000"/>
                      </a:schemeClr>
                    </a:solidFill>
                  </a:tcPr>
                </a:tc>
                <a:tc>
                  <a:txBody>
                    <a:bodyPr/>
                    <a:lstStyle/>
                    <a:p>
                      <a:endParaRPr lang="en-US" sz="800"/>
                    </a:p>
                  </a:txBody>
                  <a:tcPr>
                    <a:solidFill>
                      <a:schemeClr val="bg1">
                        <a:lumMod val="95000"/>
                      </a:schemeClr>
                    </a:solidFill>
                  </a:tcPr>
                </a:tc>
                <a:tc>
                  <a:txBody>
                    <a:bodyPr/>
                    <a:lstStyle/>
                    <a:p>
                      <a:endParaRPr lang="en-US" sz="800"/>
                    </a:p>
                  </a:txBody>
                  <a:tcPr>
                    <a:solidFill>
                      <a:schemeClr val="bg1">
                        <a:lumMod val="95000"/>
                      </a:schemeClr>
                    </a:solidFill>
                  </a:tcPr>
                </a:tc>
                <a:tc>
                  <a:txBody>
                    <a:bodyPr/>
                    <a:lstStyle/>
                    <a:p>
                      <a:endParaRPr lang="en-US" sz="800" dirty="0"/>
                    </a:p>
                  </a:txBody>
                  <a:tcPr>
                    <a:solidFill>
                      <a:schemeClr val="bg1">
                        <a:lumMod val="95000"/>
                      </a:schemeClr>
                    </a:solidFill>
                  </a:tcPr>
                </a:tc>
                <a:tc>
                  <a:txBody>
                    <a:bodyPr/>
                    <a:lstStyle/>
                    <a:p>
                      <a:endParaRPr lang="en-US" sz="800" dirty="0"/>
                    </a:p>
                  </a:txBody>
                  <a:tcPr>
                    <a:solidFill>
                      <a:schemeClr val="bg1">
                        <a:lumMod val="95000"/>
                      </a:schemeClr>
                    </a:solidFill>
                  </a:tcPr>
                </a:tc>
                <a:tc>
                  <a:txBody>
                    <a:bodyPr/>
                    <a:lstStyle/>
                    <a:p>
                      <a:endParaRPr lang="en-US" sz="800" dirty="0"/>
                    </a:p>
                  </a:txBody>
                  <a:tcPr>
                    <a:solidFill>
                      <a:schemeClr val="bg1">
                        <a:lumMod val="95000"/>
                      </a:schemeClr>
                    </a:solidFill>
                  </a:tcPr>
                </a:tc>
                <a:tc>
                  <a:txBody>
                    <a:bodyPr/>
                    <a:lstStyle/>
                    <a:p>
                      <a:endParaRPr lang="en-US" sz="800" dirty="0"/>
                    </a:p>
                  </a:txBody>
                  <a:tcPr>
                    <a:solidFill>
                      <a:schemeClr val="bg1">
                        <a:lumMod val="95000"/>
                      </a:schemeClr>
                    </a:solidFill>
                  </a:tcPr>
                </a:tc>
                <a:tc>
                  <a:txBody>
                    <a:bodyPr/>
                    <a:lstStyle/>
                    <a:p>
                      <a:endParaRPr lang="en-US" sz="800" dirty="0"/>
                    </a:p>
                  </a:txBody>
                  <a:tcPr>
                    <a:solidFill>
                      <a:schemeClr val="bg1">
                        <a:lumMod val="95000"/>
                      </a:schemeClr>
                    </a:solidFill>
                  </a:tcPr>
                </a:tc>
                <a:extLst>
                  <a:ext uri="{0D108BD9-81ED-4DB2-BD59-A6C34878D82A}">
                    <a16:rowId xmlns:a16="http://schemas.microsoft.com/office/drawing/2014/main" val="2244159120"/>
                  </a:ext>
                </a:extLst>
              </a:tr>
            </a:tbl>
          </a:graphicData>
        </a:graphic>
      </p:graphicFrame>
      <p:sp>
        <p:nvSpPr>
          <p:cNvPr id="6" name="Slide Number Placeholder 5">
            <a:extLst>
              <a:ext uri="{FF2B5EF4-FFF2-40B4-BE49-F238E27FC236}">
                <a16:creationId xmlns:a16="http://schemas.microsoft.com/office/drawing/2014/main" id="{D9E8D40C-F295-4BBA-24DC-D11AC953E19C}"/>
              </a:ext>
            </a:extLst>
          </p:cNvPr>
          <p:cNvSpPr>
            <a:spLocks noGrp="1"/>
          </p:cNvSpPr>
          <p:nvPr>
            <p:ph type="sldNum" sz="quarter" idx="12"/>
          </p:nvPr>
        </p:nvSpPr>
        <p:spPr/>
        <p:txBody>
          <a:bodyPr/>
          <a:lstStyle/>
          <a:p>
            <a:fld id="{056876B3-6861-41A9-AE4A-FB0744D39801}" type="slidenum">
              <a:rPr lang="en-US" smtClean="0"/>
              <a:t>13</a:t>
            </a:fld>
            <a:endParaRPr lang="en-US" dirty="0"/>
          </a:p>
        </p:txBody>
      </p:sp>
    </p:spTree>
    <p:extLst>
      <p:ext uri="{BB962C8B-B14F-4D97-AF65-F5344CB8AC3E}">
        <p14:creationId xmlns:p14="http://schemas.microsoft.com/office/powerpoint/2010/main" val="5388977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35152A-AAB6-AF09-2D78-7FAD6EF121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8ABFE66-FA05-509F-17D3-E219CEA53BC1}"/>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6797B63E-8361-644E-E7EE-499E2FF548D1}"/>
              </a:ext>
            </a:extLst>
          </p:cNvPr>
          <p:cNvGraphicFramePr>
            <a:graphicFrameLocks noGrp="1"/>
          </p:cNvGraphicFramePr>
          <p:nvPr>
            <p:ph idx="1"/>
            <p:extLst>
              <p:ext uri="{D42A27DB-BD31-4B8C-83A1-F6EECF244321}">
                <p14:modId xmlns:p14="http://schemas.microsoft.com/office/powerpoint/2010/main" val="882035447"/>
              </p:ext>
            </p:extLst>
          </p:nvPr>
        </p:nvGraphicFramePr>
        <p:xfrm>
          <a:off x="628650" y="629055"/>
          <a:ext cx="8080849" cy="5363972"/>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22</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directors appointed based on a skills matrix/board profile which specifies desired characteristics and traits of its members, including factors such as independence, integrity, specific skills and experience, industry knowledge, or any diversity, equity, and inclusion considerations?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Appointing directors based on an existing skills matrix/board profile ensures that the board has the necessary characteristics and traits to fulfill its responsibilities effectively, contributing to a well-rounded and capable board. These criteria and procedures are frequently outlined in the nomination policies.</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3591354088"/>
                  </a:ext>
                </a:extLst>
              </a:tr>
              <a:tr h="202865">
                <a:tc>
                  <a:txBody>
                    <a:bodyPr/>
                    <a:lstStyle/>
                    <a:p>
                      <a:pPr algn="ctr"/>
                      <a:r>
                        <a:rPr lang="en-US" sz="1050" dirty="0">
                          <a:solidFill>
                            <a:schemeClr val="bg1"/>
                          </a:solidFill>
                        </a:rPr>
                        <a:t>23</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If any directors are identified as independent, is the independence of the directors based on defined criteria (e.g., legal definition, listing requirements or corporate governance code)?</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Independent directors play a crucial role in ensuring objective and unbiased decision-making within the board. Independent directors, in particular, should exercise independent judgement and maintain impartiality. To maintain this independence, it is important to adhere to defined criteria. These criteria should address factors such as relationships with the company, its management, significant shareholders and where relevant, family connections. Ensuring that independent directors meet these criteria helps safeguard the board's integrity and enhances its ability to provide effective oversight and governance.</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4063673231"/>
                  </a:ext>
                </a:extLst>
              </a:tr>
              <a:tr h="202865">
                <a:tc>
                  <a:txBody>
                    <a:bodyPr/>
                    <a:lstStyle/>
                    <a:p>
                      <a:pPr algn="ctr"/>
                      <a:r>
                        <a:rPr lang="en-US" sz="1050" dirty="0">
                          <a:solidFill>
                            <a:schemeClr val="bg1"/>
                          </a:solidFill>
                        </a:rPr>
                        <a:t>24</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 board members have time to perform their duties as directors adequately and do they attend, at a minimum, 75% of board and board committee meetings during the calendar year?</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Board members should have sufficient time to fulfill their responsibilities and attend most board and board committee meetings. This commitment ensures active participation and engagement in the board's activities and decision-making.</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4081861931"/>
                  </a:ext>
                </a:extLst>
              </a:tr>
              <a:tr h="202865">
                <a:tc>
                  <a:txBody>
                    <a:bodyPr/>
                    <a:lstStyle/>
                    <a:p>
                      <a:pPr algn="ctr"/>
                      <a:r>
                        <a:rPr lang="en-US" sz="1050" dirty="0">
                          <a:solidFill>
                            <a:schemeClr val="bg1"/>
                          </a:solidFill>
                        </a:rPr>
                        <a:t>25</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board have a diversity policy as a separate policy or part of board by-laws (covering material diversity aspects including but not limited to, diversity in gender, age, ethnicity and culture)?</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A diversity policy outlines the board's commitment to promoting further diversity to avoid group thinking. Such a policy helps ensure that the board reflects a broad range of perspectives and experiences, which enhances its ability to oversee the company's activities and make informed decisions.</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1281556272"/>
                  </a:ext>
                </a:extLst>
              </a:tr>
            </a:tbl>
          </a:graphicData>
        </a:graphic>
      </p:graphicFrame>
      <p:sp>
        <p:nvSpPr>
          <p:cNvPr id="6" name="Slide Number Placeholder 5">
            <a:extLst>
              <a:ext uri="{FF2B5EF4-FFF2-40B4-BE49-F238E27FC236}">
                <a16:creationId xmlns:a16="http://schemas.microsoft.com/office/drawing/2014/main" id="{931C8F8F-5209-03F6-7A77-ED361522715B}"/>
              </a:ext>
            </a:extLst>
          </p:cNvPr>
          <p:cNvSpPr>
            <a:spLocks noGrp="1"/>
          </p:cNvSpPr>
          <p:nvPr>
            <p:ph type="sldNum" sz="quarter" idx="12"/>
          </p:nvPr>
        </p:nvSpPr>
        <p:spPr/>
        <p:txBody>
          <a:bodyPr/>
          <a:lstStyle/>
          <a:p>
            <a:fld id="{056876B3-6861-41A9-AE4A-FB0744D39801}" type="slidenum">
              <a:rPr lang="en-US" smtClean="0"/>
              <a:t>14</a:t>
            </a:fld>
            <a:endParaRPr lang="en-US" dirty="0"/>
          </a:p>
        </p:txBody>
      </p:sp>
    </p:spTree>
    <p:extLst>
      <p:ext uri="{BB962C8B-B14F-4D97-AF65-F5344CB8AC3E}">
        <p14:creationId xmlns:p14="http://schemas.microsoft.com/office/powerpoint/2010/main" val="8830775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4F5C50-0C88-8C5E-03CF-74C72B8BCB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1D69289-9B91-FFDA-9C8D-335112BBDDC7}"/>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F8AF3CB9-1131-59F1-577C-2249D55E03CA}"/>
              </a:ext>
            </a:extLst>
          </p:cNvPr>
          <p:cNvGraphicFramePr>
            <a:graphicFrameLocks noGrp="1"/>
          </p:cNvGraphicFramePr>
          <p:nvPr>
            <p:ph idx="1"/>
            <p:extLst>
              <p:ext uri="{D42A27DB-BD31-4B8C-83A1-F6EECF244321}">
                <p14:modId xmlns:p14="http://schemas.microsoft.com/office/powerpoint/2010/main" val="1184663388"/>
              </p:ext>
            </p:extLst>
          </p:nvPr>
        </p:nvGraphicFramePr>
        <p:xfrm>
          <a:off x="628650" y="629055"/>
          <a:ext cx="8080849" cy="5475478"/>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gridSpan="4">
                  <a:txBody>
                    <a:bodyPr/>
                    <a:lstStyle/>
                    <a:p>
                      <a:pPr algn="l"/>
                      <a:r>
                        <a:rPr lang="en-US" sz="1050" kern="1200" dirty="0">
                          <a:solidFill>
                            <a:schemeClr val="bg1"/>
                          </a:solidFill>
                          <a:effectLst/>
                          <a:latin typeface="+mn-lt"/>
                          <a:ea typeface="+mn-ea"/>
                          <a:cs typeface="+mn-cs"/>
                        </a:rPr>
                        <a:t>Structure of Board Committees</a:t>
                      </a:r>
                      <a:endParaRPr lang="en-US" sz="1050" dirty="0">
                        <a:solidFill>
                          <a:schemeClr val="bg1"/>
                        </a:solidFill>
                      </a:endParaRPr>
                    </a:p>
                  </a:txBody>
                  <a:tcPr>
                    <a:solidFill>
                      <a:schemeClr val="tx2">
                        <a:lumMod val="50000"/>
                        <a:lumOff val="50000"/>
                      </a:schemeClr>
                    </a:solidFill>
                  </a:tcPr>
                </a:tc>
                <a:tc hMerge="1">
                  <a:txBody>
                    <a:bodyPr/>
                    <a:lstStyle/>
                    <a:p>
                      <a:pPr marL="0" marR="0" lvl="0" indent="0" algn="just">
                        <a:lnSpc>
                          <a:spcPct val="107000"/>
                        </a:lnSpc>
                        <a:spcBef>
                          <a:spcPts val="200"/>
                        </a:spcBef>
                        <a:spcAft>
                          <a:spcPts val="200"/>
                        </a:spcAft>
                        <a:buSzPts val="1000"/>
                        <a:buFont typeface="+mj-lt"/>
                        <a:buNone/>
                      </a:pPr>
                      <a:endParaRPr lang="en-US" sz="1050" dirty="0"/>
                    </a:p>
                  </a:txBody>
                  <a:tcPr marL="68580" marR="68580" marT="0" marB="0">
                    <a:solidFill>
                      <a:srgbClr val="DCEAF7"/>
                    </a:solidFill>
                  </a:tcPr>
                </a:tc>
                <a:tc hMerge="1">
                  <a:txBody>
                    <a:bodyPr/>
                    <a:lstStyle/>
                    <a:p>
                      <a:pPr marL="0" marR="0" algn="just">
                        <a:lnSpc>
                          <a:spcPct val="107000"/>
                        </a:lnSpc>
                        <a:spcBef>
                          <a:spcPts val="200"/>
                        </a:spcBef>
                        <a:spcAft>
                          <a:spcPts val="200"/>
                        </a:spcAft>
                        <a:buNone/>
                      </a:pPr>
                      <a:endParaRPr lang="en-US" sz="1050" dirty="0"/>
                    </a:p>
                  </a:txBody>
                  <a:tcPr marL="68580" marR="68580" marT="0" marB="0">
                    <a:solidFill>
                      <a:srgbClr val="DCEAF7"/>
                    </a:solidFill>
                  </a:tcPr>
                </a:tc>
                <a:tc hMerge="1">
                  <a:txBody>
                    <a:bodyPr/>
                    <a:lstStyle/>
                    <a:p>
                      <a:endParaRPr lang="en-US" sz="1050" dirty="0"/>
                    </a:p>
                  </a:txBody>
                  <a:tcPr>
                    <a:solidFill>
                      <a:srgbClr val="DCEAF7"/>
                    </a:solidFill>
                  </a:tcPr>
                </a:tc>
                <a:extLst>
                  <a:ext uri="{0D108BD9-81ED-4DB2-BD59-A6C34878D82A}">
                    <a16:rowId xmlns:a16="http://schemas.microsoft.com/office/drawing/2014/main" val="791541400"/>
                  </a:ext>
                </a:extLst>
              </a:tr>
              <a:tr h="202865">
                <a:tc>
                  <a:txBody>
                    <a:bodyPr/>
                    <a:lstStyle/>
                    <a:p>
                      <a:pPr algn="ctr"/>
                      <a:r>
                        <a:rPr lang="en-US" sz="1050" dirty="0">
                          <a:solidFill>
                            <a:schemeClr val="bg1"/>
                          </a:solidFill>
                        </a:rPr>
                        <a:t>26</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board have the following board committees: (check as applicable)</a:t>
                      </a:r>
                    </a:p>
                    <a:p>
                      <a:pPr marL="0" marR="0" lvl="0" indent="0">
                        <a:lnSpc>
                          <a:spcPct val="107000"/>
                        </a:lnSpc>
                        <a:spcBef>
                          <a:spcPts val="0"/>
                        </a:spcBef>
                        <a:spcAft>
                          <a:spcPts val="0"/>
                        </a:spcAft>
                        <a:buFont typeface="+mj-lt"/>
                        <a:buNone/>
                      </a:pPr>
                      <a:r>
                        <a:rPr lang="en-US" sz="1050" dirty="0"/>
                        <a:t>☐   Strategic Planning Committee</a:t>
                      </a:r>
                    </a:p>
                    <a:p>
                      <a:pPr marL="0" marR="0" lvl="0" indent="0">
                        <a:lnSpc>
                          <a:spcPct val="107000"/>
                        </a:lnSpc>
                        <a:spcBef>
                          <a:spcPts val="0"/>
                        </a:spcBef>
                        <a:spcAft>
                          <a:spcPts val="0"/>
                        </a:spcAft>
                        <a:buFont typeface="+mj-lt"/>
                        <a:buNone/>
                      </a:pPr>
                      <a:r>
                        <a:rPr lang="en-US" sz="1050" dirty="0"/>
                        <a:t>☐   Audit Committee </a:t>
                      </a:r>
                    </a:p>
                    <a:p>
                      <a:pPr marL="0" marR="0" lvl="0" indent="0">
                        <a:lnSpc>
                          <a:spcPct val="107000"/>
                        </a:lnSpc>
                        <a:spcBef>
                          <a:spcPts val="0"/>
                        </a:spcBef>
                        <a:spcAft>
                          <a:spcPts val="0"/>
                        </a:spcAft>
                        <a:buFont typeface="+mj-lt"/>
                        <a:buNone/>
                      </a:pPr>
                      <a:r>
                        <a:rPr lang="en-US" sz="1050" dirty="0"/>
                        <a:t>☐   Risk Committee </a:t>
                      </a:r>
                    </a:p>
                    <a:p>
                      <a:pPr marL="0" marR="0" lvl="0" indent="0">
                        <a:lnSpc>
                          <a:spcPct val="107000"/>
                        </a:lnSpc>
                        <a:spcBef>
                          <a:spcPts val="0"/>
                        </a:spcBef>
                        <a:spcAft>
                          <a:spcPts val="0"/>
                        </a:spcAft>
                        <a:buFont typeface="+mj-lt"/>
                        <a:buNone/>
                      </a:pPr>
                      <a:r>
                        <a:rPr lang="en-US" sz="1050" dirty="0"/>
                        <a:t>☐   Audit and Risk Committee </a:t>
                      </a:r>
                    </a:p>
                    <a:p>
                      <a:pPr marL="0" marR="0" lvl="0" indent="0">
                        <a:lnSpc>
                          <a:spcPct val="107000"/>
                        </a:lnSpc>
                        <a:spcBef>
                          <a:spcPts val="0"/>
                        </a:spcBef>
                        <a:spcAft>
                          <a:spcPts val="0"/>
                        </a:spcAft>
                        <a:buFont typeface="+mj-lt"/>
                        <a:buNone/>
                      </a:pPr>
                      <a:r>
                        <a:rPr lang="en-US" sz="1050" dirty="0"/>
                        <a:t>☐   Corporate Governance Committee </a:t>
                      </a:r>
                    </a:p>
                    <a:p>
                      <a:pPr marL="0" marR="0" lvl="0" indent="0">
                        <a:lnSpc>
                          <a:spcPct val="107000"/>
                        </a:lnSpc>
                        <a:spcBef>
                          <a:spcPts val="0"/>
                        </a:spcBef>
                        <a:spcAft>
                          <a:spcPts val="0"/>
                        </a:spcAft>
                        <a:buFont typeface="+mj-lt"/>
                        <a:buNone/>
                      </a:pPr>
                      <a:r>
                        <a:rPr lang="en-US" sz="1050" dirty="0"/>
                        <a:t>☐   Remuneration Committee </a:t>
                      </a:r>
                    </a:p>
                    <a:p>
                      <a:pPr marL="0" marR="0" lvl="0" indent="0">
                        <a:lnSpc>
                          <a:spcPct val="107000"/>
                        </a:lnSpc>
                        <a:spcBef>
                          <a:spcPts val="0"/>
                        </a:spcBef>
                        <a:spcAft>
                          <a:spcPts val="0"/>
                        </a:spcAft>
                        <a:buFont typeface="+mj-lt"/>
                        <a:buNone/>
                      </a:pPr>
                      <a:r>
                        <a:rPr lang="en-US" sz="1050" dirty="0"/>
                        <a:t>☐   Nomination Committee </a:t>
                      </a:r>
                    </a:p>
                    <a:p>
                      <a:pPr marL="0" marR="0" lvl="0" indent="0">
                        <a:lnSpc>
                          <a:spcPct val="107000"/>
                        </a:lnSpc>
                        <a:spcBef>
                          <a:spcPts val="0"/>
                        </a:spcBef>
                        <a:spcAft>
                          <a:spcPts val="0"/>
                        </a:spcAft>
                        <a:buFont typeface="+mj-lt"/>
                        <a:buNone/>
                      </a:pPr>
                      <a:r>
                        <a:rPr lang="en-US" sz="1050" dirty="0"/>
                        <a:t>☐   IT/cybersecurity Committee </a:t>
                      </a:r>
                    </a:p>
                    <a:p>
                      <a:pPr marL="0" marR="0" lvl="0" indent="0">
                        <a:lnSpc>
                          <a:spcPct val="107000"/>
                        </a:lnSpc>
                        <a:spcBef>
                          <a:spcPts val="0"/>
                        </a:spcBef>
                        <a:spcAft>
                          <a:spcPts val="0"/>
                        </a:spcAft>
                        <a:buFont typeface="+mj-lt"/>
                        <a:buNone/>
                      </a:pPr>
                      <a:r>
                        <a:rPr lang="en-US" sz="1050" dirty="0"/>
                        <a:t>☐   Sustainability/ESG Committee </a:t>
                      </a:r>
                    </a:p>
                    <a:p>
                      <a:pPr marL="0" marR="0" lvl="0" indent="0">
                        <a:lnSpc>
                          <a:spcPct val="107000"/>
                        </a:lnSpc>
                        <a:spcBef>
                          <a:spcPts val="0"/>
                        </a:spcBef>
                        <a:spcAft>
                          <a:spcPts val="0"/>
                        </a:spcAft>
                        <a:buFont typeface="+mj-lt"/>
                        <a:buNone/>
                      </a:pPr>
                      <a:r>
                        <a:rPr lang="en-US" sz="1050" dirty="0"/>
                        <a:t>☐   Other (specify) ………………. </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The establishment of specialized board committees enhances the board's ability to oversee critical areas effectively. These committees focus on specific aspects of governance, such as strategic planning, audit, risk management, corporate governance, remuneration, nominations, IT/cybersecurity, and sustainability/ESG. Having these committees in place ensures that the board can address complex issues with the necessary expertise and attention.</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3591354088"/>
                  </a:ext>
                </a:extLst>
              </a:tr>
              <a:tr h="202865">
                <a:tc>
                  <a:txBody>
                    <a:bodyPr/>
                    <a:lstStyle/>
                    <a:p>
                      <a:pPr algn="ctr"/>
                      <a:r>
                        <a:rPr lang="en-US" sz="1050" dirty="0">
                          <a:solidFill>
                            <a:schemeClr val="bg1"/>
                          </a:solidFill>
                        </a:rPr>
                        <a:t>27</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audit committee meet regularly (e.g., once a quarter) in accordance with an annual calendar and provide periodic reports to the board (at least quarterly)?</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Regular meetings of the audit committee, along with periodic reports to the board, ensure continuous oversight of the company's financial reporting and internal controls. These meetings and reports help the board stay informed about the company's financial performance and any potential risks or issues. They also demonstrate the audit committee's commitment to maintaining high standards of governance and accountability.</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4063673231"/>
                  </a:ext>
                </a:extLst>
              </a:tr>
              <a:tr h="202865">
                <a:tc>
                  <a:txBody>
                    <a:bodyPr/>
                    <a:lstStyle/>
                    <a:p>
                      <a:pPr algn="ctr"/>
                      <a:r>
                        <a:rPr lang="en-US" sz="1050" dirty="0">
                          <a:solidFill>
                            <a:schemeClr val="bg1"/>
                          </a:solidFill>
                        </a:rPr>
                        <a:t>28</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the role, composition, responsibilities and working procedures of each board committee clearly defined and documented?</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Clearly defining and documenting the role, composition, and responsibilities of each board committee can help all members to better understand their roles and duties. This clarity helps the committees operate effectively and efficiently, ensuring that they can address their specific areas of oversight. It also enhances accountability and transparency in the board's governance practices.</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256271447"/>
                  </a:ext>
                </a:extLst>
              </a:tr>
            </a:tbl>
          </a:graphicData>
        </a:graphic>
      </p:graphicFrame>
      <p:sp>
        <p:nvSpPr>
          <p:cNvPr id="3" name="Slide Number Placeholder 2">
            <a:extLst>
              <a:ext uri="{FF2B5EF4-FFF2-40B4-BE49-F238E27FC236}">
                <a16:creationId xmlns:a16="http://schemas.microsoft.com/office/drawing/2014/main" id="{5A37E138-FAE3-BE18-C8EE-D0ABB77156D7}"/>
              </a:ext>
            </a:extLst>
          </p:cNvPr>
          <p:cNvSpPr>
            <a:spLocks noGrp="1"/>
          </p:cNvSpPr>
          <p:nvPr>
            <p:ph type="sldNum" sz="quarter" idx="12"/>
          </p:nvPr>
        </p:nvSpPr>
        <p:spPr/>
        <p:txBody>
          <a:bodyPr/>
          <a:lstStyle/>
          <a:p>
            <a:fld id="{056876B3-6861-41A9-AE4A-FB0744D39801}" type="slidenum">
              <a:rPr lang="en-US" smtClean="0"/>
              <a:t>15</a:t>
            </a:fld>
            <a:endParaRPr lang="en-US" dirty="0"/>
          </a:p>
        </p:txBody>
      </p:sp>
    </p:spTree>
    <p:extLst>
      <p:ext uri="{BB962C8B-B14F-4D97-AF65-F5344CB8AC3E}">
        <p14:creationId xmlns:p14="http://schemas.microsoft.com/office/powerpoint/2010/main" val="13272630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C0707-E19B-1A6B-46A6-469BEAEC4B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535DAA-B5B1-4EC2-816F-0019EA5BFC42}"/>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E491F803-AE68-7823-F574-3D220D463E2E}"/>
              </a:ext>
            </a:extLst>
          </p:cNvPr>
          <p:cNvGraphicFramePr>
            <a:graphicFrameLocks noGrp="1"/>
          </p:cNvGraphicFramePr>
          <p:nvPr>
            <p:ph idx="1"/>
            <p:extLst>
              <p:ext uri="{D42A27DB-BD31-4B8C-83A1-F6EECF244321}">
                <p14:modId xmlns:p14="http://schemas.microsoft.com/office/powerpoint/2010/main" val="2187144342"/>
              </p:ext>
            </p:extLst>
          </p:nvPr>
        </p:nvGraphicFramePr>
        <p:xfrm>
          <a:off x="628650" y="629055"/>
          <a:ext cx="8080849" cy="5273040"/>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29</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 board committees have their own budgets that they can use to obtain both internal and external advice on matters within their scope of authority?</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Providing board committees with their own budgets ensures that they have the necessary resources to obtain needed support (including expert advice) on matters within their scope of authority. This enhances the board committees' ability to make informed decisions and address complex issues effectively. </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3591354088"/>
                  </a:ext>
                </a:extLst>
              </a:tr>
              <a:tr h="202865">
                <a:tc gridSpan="4">
                  <a:txBody>
                    <a:bodyPr/>
                    <a:lstStyle/>
                    <a:p>
                      <a:pPr algn="l"/>
                      <a:r>
                        <a:rPr lang="en-US" sz="1050" dirty="0">
                          <a:solidFill>
                            <a:schemeClr val="bg1"/>
                          </a:solidFill>
                        </a:rPr>
                        <a:t>Board Meeting Processes</a:t>
                      </a:r>
                    </a:p>
                  </a:txBody>
                  <a:tcPr>
                    <a:solidFill>
                      <a:schemeClr val="tx2">
                        <a:lumMod val="50000"/>
                        <a:lumOff val="50000"/>
                      </a:schemeClr>
                    </a:solidFill>
                  </a:tcPr>
                </a:tc>
                <a:tc hMerge="1">
                  <a:txBody>
                    <a:bodyPr/>
                    <a:lstStyle/>
                    <a:p>
                      <a:pPr marL="0" marR="0" lvl="0" indent="0" algn="just">
                        <a:lnSpc>
                          <a:spcPct val="107000"/>
                        </a:lnSpc>
                        <a:spcBef>
                          <a:spcPts val="200"/>
                        </a:spcBef>
                        <a:spcAft>
                          <a:spcPts val="200"/>
                        </a:spcAft>
                        <a:buSzPts val="1000"/>
                        <a:buFont typeface="+mj-lt"/>
                        <a:buNone/>
                      </a:pPr>
                      <a:endParaRPr lang="en-US" sz="1050" dirty="0"/>
                    </a:p>
                  </a:txBody>
                  <a:tcPr marL="68580" marR="68580" marT="0" marB="0">
                    <a:solidFill>
                      <a:srgbClr val="F7D5CD"/>
                    </a:solidFill>
                  </a:tcPr>
                </a:tc>
                <a:tc hMerge="1">
                  <a:txBody>
                    <a:bodyPr/>
                    <a:lstStyle/>
                    <a:p>
                      <a:pPr marL="0" marR="0" algn="just">
                        <a:lnSpc>
                          <a:spcPct val="107000"/>
                        </a:lnSpc>
                        <a:spcBef>
                          <a:spcPts val="200"/>
                        </a:spcBef>
                        <a:spcAft>
                          <a:spcPts val="200"/>
                        </a:spcAft>
                        <a:buNone/>
                      </a:pPr>
                      <a:endParaRPr lang="en-US" sz="1050" dirty="0"/>
                    </a:p>
                  </a:txBody>
                  <a:tcPr marL="68580" marR="68580" marT="0" marB="0">
                    <a:solidFill>
                      <a:srgbClr val="F7D5CD"/>
                    </a:solidFill>
                  </a:tcPr>
                </a:tc>
                <a:tc hMerge="1">
                  <a:txBody>
                    <a:bodyPr/>
                    <a:lstStyle/>
                    <a:p>
                      <a:endParaRPr lang="en-US" sz="1050" dirty="0"/>
                    </a:p>
                  </a:txBody>
                  <a:tcPr>
                    <a:solidFill>
                      <a:srgbClr val="F7D5CD"/>
                    </a:solidFill>
                  </a:tcPr>
                </a:tc>
                <a:extLst>
                  <a:ext uri="{0D108BD9-81ED-4DB2-BD59-A6C34878D82A}">
                    <a16:rowId xmlns:a16="http://schemas.microsoft.com/office/drawing/2014/main" val="309447432"/>
                  </a:ext>
                </a:extLst>
              </a:tr>
              <a:tr h="202865">
                <a:tc>
                  <a:txBody>
                    <a:bodyPr/>
                    <a:lstStyle/>
                    <a:p>
                      <a:pPr algn="ctr"/>
                      <a:r>
                        <a:rPr lang="en-US" sz="1050" dirty="0">
                          <a:solidFill>
                            <a:schemeClr val="bg1"/>
                          </a:solidFill>
                        </a:rPr>
                        <a:t>30</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board meet at least quarterly in accordance with an annual calendar approved before or at the beginning of each calendar year?</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Regular board meetings, held at least quarterly, are essential for effective governance and decision-making. An approved annual calendar for board meetings provides a structured schedule for the board's activities throughout the year. This plan ensures that all board members are aware of meeting dates well in advance, allowing them to prepare and prioritize their attendance. It also helps in coordinating the board's agenda with the company's strategic and operational timelines.</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4063673231"/>
                  </a:ext>
                </a:extLst>
              </a:tr>
              <a:tr h="0">
                <a:tc>
                  <a:txBody>
                    <a:bodyPr/>
                    <a:lstStyle/>
                    <a:p>
                      <a:pPr algn="ctr"/>
                      <a:r>
                        <a:rPr lang="en-US" sz="1050" dirty="0">
                          <a:solidFill>
                            <a:schemeClr val="bg1"/>
                          </a:solidFill>
                        </a:rPr>
                        <a:t>31</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the agenda and materials relevant for the board meetings prepared and shared at least five working days before the meeting?</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Providing the agenda and relevant materials at least five working days before board meetings allows members to review and prepare adequately. This practice ensures informed discussions and decision-making during the meetings. Timely distribution of materials also demonstrates the board's commitment to transparency and effective governance.</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256271447"/>
                  </a:ext>
                </a:extLst>
              </a:tr>
              <a:tr h="202865">
                <a:tc>
                  <a:txBody>
                    <a:bodyPr/>
                    <a:lstStyle/>
                    <a:p>
                      <a:pPr algn="ctr"/>
                      <a:r>
                        <a:rPr lang="en-US" sz="1050" dirty="0">
                          <a:solidFill>
                            <a:schemeClr val="bg1"/>
                          </a:solidFill>
                        </a:rPr>
                        <a:t>32</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minutes of board meetings taken by the corporate secretary and approved by the board?</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Formal board minutes provide a record of decisions made and actions agreed upon, which is crucial for effective governance. The corporate secretary should record the minutes and ensure their accuracy.</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3155106152"/>
                  </a:ext>
                </a:extLst>
              </a:tr>
            </a:tbl>
          </a:graphicData>
        </a:graphic>
      </p:graphicFrame>
      <p:sp>
        <p:nvSpPr>
          <p:cNvPr id="3" name="Slide Number Placeholder 2">
            <a:extLst>
              <a:ext uri="{FF2B5EF4-FFF2-40B4-BE49-F238E27FC236}">
                <a16:creationId xmlns:a16="http://schemas.microsoft.com/office/drawing/2014/main" id="{3CE4E79A-F25D-B781-82B7-D6C4DBD25ED4}"/>
              </a:ext>
            </a:extLst>
          </p:cNvPr>
          <p:cNvSpPr>
            <a:spLocks noGrp="1"/>
          </p:cNvSpPr>
          <p:nvPr>
            <p:ph type="sldNum" sz="quarter" idx="12"/>
          </p:nvPr>
        </p:nvSpPr>
        <p:spPr/>
        <p:txBody>
          <a:bodyPr/>
          <a:lstStyle/>
          <a:p>
            <a:fld id="{056876B3-6861-41A9-AE4A-FB0744D39801}" type="slidenum">
              <a:rPr lang="en-US" smtClean="0"/>
              <a:t>16</a:t>
            </a:fld>
            <a:endParaRPr lang="en-US" dirty="0"/>
          </a:p>
        </p:txBody>
      </p:sp>
    </p:spTree>
    <p:extLst>
      <p:ext uri="{BB962C8B-B14F-4D97-AF65-F5344CB8AC3E}">
        <p14:creationId xmlns:p14="http://schemas.microsoft.com/office/powerpoint/2010/main" val="405215459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05D1CC-AA55-7097-B32E-A339B071A5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E6AF269-390F-AF1D-7CD0-0B92C1B4DE9A}"/>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99D662A8-4C0D-79AD-5BB8-97BC928BCB8C}"/>
              </a:ext>
            </a:extLst>
          </p:cNvPr>
          <p:cNvGraphicFramePr>
            <a:graphicFrameLocks noGrp="1"/>
          </p:cNvGraphicFramePr>
          <p:nvPr>
            <p:ph idx="1"/>
            <p:extLst>
              <p:ext uri="{D42A27DB-BD31-4B8C-83A1-F6EECF244321}">
                <p14:modId xmlns:p14="http://schemas.microsoft.com/office/powerpoint/2010/main" val="1794732336"/>
              </p:ext>
            </p:extLst>
          </p:nvPr>
        </p:nvGraphicFramePr>
        <p:xfrm>
          <a:off x="628650" y="629055"/>
          <a:ext cx="8080849" cy="5706364"/>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33</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board have rules on the use of technology to facilitate remote participation in meetings?</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Utilizing technology for remote participation in board meetings enables members to attend and contribute, regardless of their location. This practice ensures that all board members can participate in discussions and decision-making, even if they cannot be physically present. It also enhances the board's flexibility and responsiveness. Some jurisdictions may have defined rules on remote participation which should be confirmed.</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3591354088"/>
                  </a:ext>
                </a:extLst>
              </a:tr>
              <a:tr h="202865">
                <a:tc>
                  <a:txBody>
                    <a:bodyPr/>
                    <a:lstStyle/>
                    <a:p>
                      <a:pPr algn="ctr"/>
                      <a:r>
                        <a:rPr lang="en-US" sz="1050" dirty="0">
                          <a:solidFill>
                            <a:schemeClr val="bg1"/>
                          </a:solidFill>
                        </a:rPr>
                        <a:t>34</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board regularly meet without the presence of management and executive directors (if applicable)?</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Regular meetings of the board without the presence of management and executive directors provide an opportunity for independent discussion and evaluations. These sessions allow board members to discuss sensitive issues, assess management performance, and make decisions without potential conflicts of interest. It also reinforces the board's independence and oversight role.</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4063673231"/>
                  </a:ext>
                </a:extLst>
              </a:tr>
              <a:tr h="0">
                <a:tc>
                  <a:txBody>
                    <a:bodyPr/>
                    <a:lstStyle/>
                    <a:p>
                      <a:pPr algn="ctr"/>
                      <a:r>
                        <a:rPr lang="en-US" sz="1050" dirty="0">
                          <a:solidFill>
                            <a:schemeClr val="bg1"/>
                          </a:solidFill>
                        </a:rPr>
                        <a:t>35</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If there are two or more independent directors, do they convene separate meetings? </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Separate meetings of independent directors allow them to discuss issues independently of the full board and management. These meetings provide a platform for independent directors to share their perspectives, address concerns, and coordinate their oversight activities. It also enhances the board's independence and accountability.</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256271447"/>
                  </a:ext>
                </a:extLst>
              </a:tr>
              <a:tr h="202865">
                <a:tc>
                  <a:txBody>
                    <a:bodyPr/>
                    <a:lstStyle/>
                    <a:p>
                      <a:pPr algn="ctr"/>
                      <a:r>
                        <a:rPr lang="en-US" sz="1050" dirty="0">
                          <a:solidFill>
                            <a:schemeClr val="bg1"/>
                          </a:solidFill>
                        </a:rPr>
                        <a:t>36</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If the board chair is not independent or holds both CEO and chair roles, has an independent director been designated as a lead or senior independent director?</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Designating a lead or senior independent director facilitates communication and coordination among independent directors, the rest of the board, and management. This role helps ensure that independent directors' views and concerns are effectively communicated and addressed. It also enhances the board's overall governance and oversight capabilities.</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3155106152"/>
                  </a:ext>
                </a:extLst>
              </a:tr>
            </a:tbl>
          </a:graphicData>
        </a:graphic>
      </p:graphicFrame>
      <p:sp>
        <p:nvSpPr>
          <p:cNvPr id="3" name="Slide Number Placeholder 2">
            <a:extLst>
              <a:ext uri="{FF2B5EF4-FFF2-40B4-BE49-F238E27FC236}">
                <a16:creationId xmlns:a16="http://schemas.microsoft.com/office/drawing/2014/main" id="{085DE2C4-BDB4-60E8-E9D9-B421E02FA824}"/>
              </a:ext>
            </a:extLst>
          </p:cNvPr>
          <p:cNvSpPr>
            <a:spLocks noGrp="1"/>
          </p:cNvSpPr>
          <p:nvPr>
            <p:ph type="sldNum" sz="quarter" idx="12"/>
          </p:nvPr>
        </p:nvSpPr>
        <p:spPr/>
        <p:txBody>
          <a:bodyPr/>
          <a:lstStyle/>
          <a:p>
            <a:fld id="{056876B3-6861-41A9-AE4A-FB0744D39801}" type="slidenum">
              <a:rPr lang="en-US" smtClean="0"/>
              <a:t>17</a:t>
            </a:fld>
            <a:endParaRPr lang="en-US" dirty="0"/>
          </a:p>
        </p:txBody>
      </p:sp>
    </p:spTree>
    <p:extLst>
      <p:ext uri="{BB962C8B-B14F-4D97-AF65-F5344CB8AC3E}">
        <p14:creationId xmlns:p14="http://schemas.microsoft.com/office/powerpoint/2010/main" val="11152418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ED8B7-0A2C-7A9F-7F6B-5A9DD60373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3C7CC9-07D7-F2D1-76B5-2EA068775842}"/>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2C926E7B-C708-A073-C99A-600CCEAE8BC2}"/>
              </a:ext>
            </a:extLst>
          </p:cNvPr>
          <p:cNvGraphicFramePr>
            <a:graphicFrameLocks noGrp="1"/>
          </p:cNvGraphicFramePr>
          <p:nvPr>
            <p:ph idx="1"/>
            <p:extLst>
              <p:ext uri="{D42A27DB-BD31-4B8C-83A1-F6EECF244321}">
                <p14:modId xmlns:p14="http://schemas.microsoft.com/office/powerpoint/2010/main" val="3532079929"/>
              </p:ext>
            </p:extLst>
          </p:nvPr>
        </p:nvGraphicFramePr>
        <p:xfrm>
          <a:off x="628650" y="629055"/>
          <a:ext cx="8080849" cy="5107686"/>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gridSpan="4">
                  <a:txBody>
                    <a:bodyPr/>
                    <a:lstStyle/>
                    <a:p>
                      <a:pPr algn="l"/>
                      <a:r>
                        <a:rPr lang="en-US" sz="1050" dirty="0">
                          <a:solidFill>
                            <a:schemeClr val="bg1"/>
                          </a:solidFill>
                        </a:rPr>
                        <a:t>Board Performance Evaluation</a:t>
                      </a:r>
                    </a:p>
                  </a:txBody>
                  <a:tcPr>
                    <a:solidFill>
                      <a:schemeClr val="tx2">
                        <a:lumMod val="50000"/>
                        <a:lumOff val="50000"/>
                      </a:schemeClr>
                    </a:solidFill>
                  </a:tcPr>
                </a:tc>
                <a:tc hMerge="1">
                  <a:txBody>
                    <a:bodyPr/>
                    <a:lstStyle/>
                    <a:p>
                      <a:pPr marL="0" marR="0" lvl="0" indent="0" algn="just">
                        <a:lnSpc>
                          <a:spcPct val="107000"/>
                        </a:lnSpc>
                        <a:spcBef>
                          <a:spcPts val="200"/>
                        </a:spcBef>
                        <a:spcAft>
                          <a:spcPts val="200"/>
                        </a:spcAft>
                        <a:buSzPts val="1000"/>
                        <a:buFont typeface="+mj-lt"/>
                        <a:buNone/>
                      </a:pPr>
                      <a:endParaRPr lang="en-US" sz="1050" dirty="0"/>
                    </a:p>
                  </a:txBody>
                  <a:tcPr marL="68580" marR="68580" marT="0" marB="0">
                    <a:solidFill>
                      <a:srgbClr val="F7D5CD"/>
                    </a:solidFill>
                  </a:tcPr>
                </a:tc>
                <a:tc hMerge="1">
                  <a:txBody>
                    <a:bodyPr/>
                    <a:lstStyle/>
                    <a:p>
                      <a:pPr marL="0" marR="0" algn="just">
                        <a:lnSpc>
                          <a:spcPct val="107000"/>
                        </a:lnSpc>
                        <a:spcBef>
                          <a:spcPts val="200"/>
                        </a:spcBef>
                        <a:spcAft>
                          <a:spcPts val="200"/>
                        </a:spcAft>
                        <a:buNone/>
                      </a:pPr>
                      <a:endParaRPr lang="en-US" sz="1050" dirty="0"/>
                    </a:p>
                  </a:txBody>
                  <a:tcPr marL="68580" marR="68580" marT="0" marB="0">
                    <a:solidFill>
                      <a:srgbClr val="F7D5CD"/>
                    </a:solidFill>
                  </a:tcPr>
                </a:tc>
                <a:tc hMerge="1">
                  <a:txBody>
                    <a:bodyPr/>
                    <a:lstStyle/>
                    <a:p>
                      <a:endParaRPr lang="en-US" sz="1050" dirty="0"/>
                    </a:p>
                  </a:txBody>
                  <a:tcPr>
                    <a:solidFill>
                      <a:srgbClr val="F7D5CD"/>
                    </a:solidFill>
                  </a:tcPr>
                </a:tc>
                <a:extLst>
                  <a:ext uri="{0D108BD9-81ED-4DB2-BD59-A6C34878D82A}">
                    <a16:rowId xmlns:a16="http://schemas.microsoft.com/office/drawing/2014/main" val="309447432"/>
                  </a:ext>
                </a:extLst>
              </a:tr>
              <a:tr h="202865">
                <a:tc>
                  <a:txBody>
                    <a:bodyPr/>
                    <a:lstStyle/>
                    <a:p>
                      <a:pPr algn="ctr"/>
                      <a:r>
                        <a:rPr lang="en-US" sz="1050" dirty="0">
                          <a:solidFill>
                            <a:schemeClr val="bg1"/>
                          </a:solidFill>
                        </a:rPr>
                        <a:t>37</a:t>
                      </a:r>
                    </a:p>
                  </a:txBody>
                  <a:tcPr>
                    <a:solidFill>
                      <a:schemeClr val="accent2">
                        <a:lumMod val="60000"/>
                        <a:lumOff val="40000"/>
                      </a:schemeClr>
                    </a:solidFill>
                  </a:tcPr>
                </a:tc>
                <a:tc>
                  <a:txBody>
                    <a:bodyPr/>
                    <a:lstStyle/>
                    <a:p>
                      <a:pPr marL="0" marR="0" lvl="0" indent="0" algn="l">
                        <a:lnSpc>
                          <a:spcPct val="107000"/>
                        </a:lnSpc>
                        <a:spcBef>
                          <a:spcPts val="200"/>
                        </a:spcBef>
                        <a:spcAft>
                          <a:spcPts val="200"/>
                        </a:spcAft>
                        <a:buSzPts val="1000"/>
                        <a:buFont typeface="+mj-lt"/>
                        <a:buNone/>
                      </a:pPr>
                      <a:r>
                        <a:rPr lang="en-US" sz="1050" dirty="0"/>
                        <a:t>Is there a formal process for evaluating the board? </a:t>
                      </a:r>
                    </a:p>
                    <a:p>
                      <a:pPr marL="171450" marR="0" lvl="0" indent="-171450" algn="l">
                        <a:lnSpc>
                          <a:spcPct val="107000"/>
                        </a:lnSpc>
                        <a:spcBef>
                          <a:spcPts val="200"/>
                        </a:spcBef>
                        <a:spcAft>
                          <a:spcPts val="200"/>
                        </a:spcAft>
                        <a:buFont typeface="+mj-lt"/>
                        <a:buNone/>
                      </a:pPr>
                      <a:r>
                        <a:rPr lang="en-US" sz="1050" dirty="0"/>
                        <a:t>☐   No</a:t>
                      </a:r>
                    </a:p>
                    <a:p>
                      <a:pPr marL="171450" marR="0" lvl="0" indent="-171450" algn="l">
                        <a:lnSpc>
                          <a:spcPct val="107000"/>
                        </a:lnSpc>
                        <a:spcBef>
                          <a:spcPts val="200"/>
                        </a:spcBef>
                        <a:spcAft>
                          <a:spcPts val="200"/>
                        </a:spcAft>
                        <a:buFont typeface="+mj-lt"/>
                        <a:buNone/>
                      </a:pPr>
                      <a:r>
                        <a:rPr lang="en-US" sz="1050" dirty="0"/>
                        <a:t>☐   Yes, but such evaluations are conducted on an ad hoc basis </a:t>
                      </a:r>
                    </a:p>
                    <a:p>
                      <a:pPr marL="171450" marR="0" lvl="0" indent="-171450" algn="l">
                        <a:lnSpc>
                          <a:spcPct val="107000"/>
                        </a:lnSpc>
                        <a:spcBef>
                          <a:spcPts val="200"/>
                        </a:spcBef>
                        <a:spcAft>
                          <a:spcPts val="200"/>
                        </a:spcAft>
                        <a:buFont typeface="+mj-lt"/>
                        <a:buNone/>
                      </a:pPr>
                      <a:r>
                        <a:rPr lang="en-US" sz="1050" dirty="0"/>
                        <a:t>☐   Yes, the board conducts self-evaluations annually, adhering to a board-approved process </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A formal evaluation process enables the board to identify areas for improvement and maintain its effectiveness in fulfilling its responsibilities. This process typically includes assessing the board’s overall performance, as well as that of individual directors and board committees. Annual self-evaluations further support this effort by fostering reflection, promoting continuous improvement, and ensuring the board remains aligned with the company’s evolving needs, goals, and objectives.</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4063673231"/>
                  </a:ext>
                </a:extLst>
              </a:tr>
              <a:tr h="0">
                <a:tc>
                  <a:txBody>
                    <a:bodyPr/>
                    <a:lstStyle/>
                    <a:p>
                      <a:pPr algn="ctr"/>
                      <a:r>
                        <a:rPr lang="en-US" sz="1050" dirty="0">
                          <a:solidFill>
                            <a:schemeClr val="bg1"/>
                          </a:solidFill>
                        </a:rPr>
                        <a:t>38</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Is there an external evaluation of the board's performance at least once every three years?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External evaluations provide an objective assessment of the board's performance, as well as that of its committees and members. They offer an independent perspective and can highlight areas for improvement that may not be apparent internally. Conducting these evaluations at least once every three years ensures that the board receives regular external feedback.</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256271447"/>
                  </a:ext>
                </a:extLst>
              </a:tr>
              <a:tr h="202865">
                <a:tc>
                  <a:txBody>
                    <a:bodyPr/>
                    <a:lstStyle/>
                    <a:p>
                      <a:pPr algn="ctr"/>
                      <a:r>
                        <a:rPr lang="en-US" sz="1050" dirty="0">
                          <a:solidFill>
                            <a:schemeClr val="bg1"/>
                          </a:solidFill>
                        </a:rPr>
                        <a:t>39</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the results of board performance evaluations discussed at the board? (check as applicable)</a:t>
                      </a:r>
                    </a:p>
                    <a:p>
                      <a:pPr marL="171450" marR="0" lvl="0" indent="-171450" algn="l">
                        <a:lnSpc>
                          <a:spcPct val="107000"/>
                        </a:lnSpc>
                        <a:spcBef>
                          <a:spcPts val="200"/>
                        </a:spcBef>
                        <a:spcAft>
                          <a:spcPts val="200"/>
                        </a:spcAft>
                        <a:buFont typeface="+mj-lt"/>
                        <a:buNone/>
                      </a:pPr>
                      <a:r>
                        <a:rPr lang="en-US" sz="1050" dirty="0"/>
                        <a:t>☐   No</a:t>
                      </a:r>
                    </a:p>
                    <a:p>
                      <a:pPr marL="171450" marR="0" lvl="0" indent="-171450" algn="l">
                        <a:lnSpc>
                          <a:spcPct val="107000"/>
                        </a:lnSpc>
                        <a:spcBef>
                          <a:spcPts val="200"/>
                        </a:spcBef>
                        <a:spcAft>
                          <a:spcPts val="200"/>
                        </a:spcAft>
                        <a:buFont typeface="+mj-lt"/>
                        <a:buNone/>
                      </a:pPr>
                      <a:r>
                        <a:rPr lang="en-US" sz="1050" dirty="0"/>
                        <a:t>☐   Yes, and there is a formal action plan established to address identified issues or improvements</a:t>
                      </a:r>
                    </a:p>
                    <a:p>
                      <a:pPr marL="171450" marR="0" lvl="0" indent="-171450" algn="l">
                        <a:lnSpc>
                          <a:spcPct val="107000"/>
                        </a:lnSpc>
                        <a:spcBef>
                          <a:spcPts val="200"/>
                        </a:spcBef>
                        <a:spcAft>
                          <a:spcPts val="200"/>
                        </a:spcAft>
                        <a:buFont typeface="+mj-lt"/>
                        <a:buNone/>
                      </a:pPr>
                      <a:r>
                        <a:rPr lang="en-US" sz="1050" dirty="0"/>
                        <a:t>☐   Yes, and the results are used to inform development and training programs on an ad hoc basis </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Discussing and acting on board performance evaluation results ensure that identified weaknesses are addressed while building on existing strengths. This practice fosters continuous improvement in governance and board effectiveness. Additionally, leveraging evaluation results to shape development and training programs also ensures that directors receive targeted support, enhancing their ability to meet the company’s evolving needs.</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3155106152"/>
                  </a:ext>
                </a:extLst>
              </a:tr>
            </a:tbl>
          </a:graphicData>
        </a:graphic>
      </p:graphicFrame>
      <p:sp>
        <p:nvSpPr>
          <p:cNvPr id="3" name="Slide Number Placeholder 2">
            <a:extLst>
              <a:ext uri="{FF2B5EF4-FFF2-40B4-BE49-F238E27FC236}">
                <a16:creationId xmlns:a16="http://schemas.microsoft.com/office/drawing/2014/main" id="{CF6C7CFF-B680-FD55-197E-DD1D3C0DBB5B}"/>
              </a:ext>
            </a:extLst>
          </p:cNvPr>
          <p:cNvSpPr>
            <a:spLocks noGrp="1"/>
          </p:cNvSpPr>
          <p:nvPr>
            <p:ph type="sldNum" sz="quarter" idx="12"/>
          </p:nvPr>
        </p:nvSpPr>
        <p:spPr/>
        <p:txBody>
          <a:bodyPr/>
          <a:lstStyle/>
          <a:p>
            <a:fld id="{056876B3-6861-41A9-AE4A-FB0744D39801}" type="slidenum">
              <a:rPr lang="en-US" smtClean="0"/>
              <a:t>18</a:t>
            </a:fld>
            <a:endParaRPr lang="en-US" dirty="0"/>
          </a:p>
        </p:txBody>
      </p:sp>
    </p:spTree>
    <p:extLst>
      <p:ext uri="{BB962C8B-B14F-4D97-AF65-F5344CB8AC3E}">
        <p14:creationId xmlns:p14="http://schemas.microsoft.com/office/powerpoint/2010/main" val="12516630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23A49-9AD2-681F-5518-255A68D06B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947FA1-554B-73D7-C3EF-89EE2000F63D}"/>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CDF3B3AC-FC02-E92B-99AD-D9FD8CDDBCEE}"/>
              </a:ext>
            </a:extLst>
          </p:cNvPr>
          <p:cNvGraphicFramePr>
            <a:graphicFrameLocks noGrp="1"/>
          </p:cNvGraphicFramePr>
          <p:nvPr>
            <p:ph idx="1"/>
            <p:extLst>
              <p:ext uri="{D42A27DB-BD31-4B8C-83A1-F6EECF244321}">
                <p14:modId xmlns:p14="http://schemas.microsoft.com/office/powerpoint/2010/main" val="3024538142"/>
              </p:ext>
            </p:extLst>
          </p:nvPr>
        </p:nvGraphicFramePr>
        <p:xfrm>
          <a:off x="628650" y="629055"/>
          <a:ext cx="8080849" cy="4746498"/>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gridSpan="4">
                  <a:txBody>
                    <a:bodyPr/>
                    <a:lstStyle/>
                    <a:p>
                      <a:pPr algn="l"/>
                      <a:r>
                        <a:rPr lang="en-US" sz="1050" kern="1200" dirty="0">
                          <a:solidFill>
                            <a:schemeClr val="bg1"/>
                          </a:solidFill>
                          <a:effectLst/>
                          <a:latin typeface="+mn-lt"/>
                          <a:ea typeface="+mn-ea"/>
                          <a:cs typeface="+mn-cs"/>
                        </a:rPr>
                        <a:t>Board Oversight of E&amp;S and Climate Change</a:t>
                      </a:r>
                      <a:endParaRPr lang="en-US" sz="1050" dirty="0">
                        <a:solidFill>
                          <a:schemeClr val="bg1"/>
                        </a:solidFill>
                      </a:endParaRPr>
                    </a:p>
                  </a:txBody>
                  <a:tcPr>
                    <a:solidFill>
                      <a:schemeClr val="tx2">
                        <a:lumMod val="50000"/>
                        <a:lumOff val="50000"/>
                      </a:schemeClr>
                    </a:solidFill>
                  </a:tcPr>
                </a:tc>
                <a:tc hMerge="1">
                  <a:txBody>
                    <a:bodyPr/>
                    <a:lstStyle/>
                    <a:p>
                      <a:pPr marL="0" marR="0" lvl="0" indent="0" algn="just">
                        <a:lnSpc>
                          <a:spcPct val="107000"/>
                        </a:lnSpc>
                        <a:spcBef>
                          <a:spcPts val="200"/>
                        </a:spcBef>
                        <a:spcAft>
                          <a:spcPts val="200"/>
                        </a:spcAft>
                        <a:buSzPts val="1000"/>
                        <a:buFont typeface="+mj-lt"/>
                        <a:buNone/>
                      </a:pPr>
                      <a:endParaRPr lang="en-US" sz="1050" dirty="0"/>
                    </a:p>
                  </a:txBody>
                  <a:tcPr marL="68580" marR="68580" marT="0" marB="0">
                    <a:solidFill>
                      <a:srgbClr val="F7D5CD"/>
                    </a:solidFill>
                  </a:tcPr>
                </a:tc>
                <a:tc hMerge="1">
                  <a:txBody>
                    <a:bodyPr/>
                    <a:lstStyle/>
                    <a:p>
                      <a:pPr marL="0" marR="0" algn="just">
                        <a:lnSpc>
                          <a:spcPct val="107000"/>
                        </a:lnSpc>
                        <a:spcBef>
                          <a:spcPts val="200"/>
                        </a:spcBef>
                        <a:spcAft>
                          <a:spcPts val="200"/>
                        </a:spcAft>
                        <a:buNone/>
                      </a:pPr>
                      <a:endParaRPr lang="en-US" sz="1050" dirty="0"/>
                    </a:p>
                  </a:txBody>
                  <a:tcPr marL="68580" marR="68580" marT="0" marB="0">
                    <a:solidFill>
                      <a:srgbClr val="F7D5CD"/>
                    </a:solidFill>
                  </a:tcPr>
                </a:tc>
                <a:tc hMerge="1">
                  <a:txBody>
                    <a:bodyPr/>
                    <a:lstStyle/>
                    <a:p>
                      <a:endParaRPr lang="en-US" sz="1050" dirty="0"/>
                    </a:p>
                  </a:txBody>
                  <a:tcPr>
                    <a:solidFill>
                      <a:srgbClr val="F7D5CD"/>
                    </a:solidFill>
                  </a:tcPr>
                </a:tc>
                <a:extLst>
                  <a:ext uri="{0D108BD9-81ED-4DB2-BD59-A6C34878D82A}">
                    <a16:rowId xmlns:a16="http://schemas.microsoft.com/office/drawing/2014/main" val="309447432"/>
                  </a:ext>
                </a:extLst>
              </a:tr>
              <a:tr h="202865">
                <a:tc>
                  <a:txBody>
                    <a:bodyPr/>
                    <a:lstStyle/>
                    <a:p>
                      <a:pPr algn="ctr"/>
                      <a:r>
                        <a:rPr lang="en-US" sz="1050" dirty="0">
                          <a:solidFill>
                            <a:schemeClr val="bg1"/>
                          </a:solidFill>
                        </a:rPr>
                        <a:t>40</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board have at least one member with sufficient skills and experience in E&amp;S and/or climate topics?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a:t>Having at least one board member with expertise in E&amp;S and/or climate topics ensures that the board can effectively oversee and address these critical issues. This expertise is essential for integrating E&amp;S and climate considerations into the company's strategy and decision-making processes. It also helps the board stay informed about the latest developments and best practices in these areas.</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4063673231"/>
                  </a:ext>
                </a:extLst>
              </a:tr>
              <a:tr h="0">
                <a:tc>
                  <a:txBody>
                    <a:bodyPr/>
                    <a:lstStyle/>
                    <a:p>
                      <a:pPr algn="ctr"/>
                      <a:r>
                        <a:rPr lang="en-US" sz="1050" dirty="0">
                          <a:solidFill>
                            <a:schemeClr val="bg1"/>
                          </a:solidFill>
                        </a:rPr>
                        <a:t>41</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board have access to internal or external E&amp;S and climate expertise?</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Access to internal or external expertise on E&amp;S and climate issues enables the board to make informed decisions and effectively oversee the company's E&amp;S and climate-related activities. This expertise can come from dedicated staff, external consultants or advisors. It ensures that the board has the necessary knowledge and resources to address these complex issues.</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256271447"/>
                  </a:ext>
                </a:extLst>
              </a:tr>
              <a:tr h="202865">
                <a:tc>
                  <a:txBody>
                    <a:bodyPr/>
                    <a:lstStyle/>
                    <a:p>
                      <a:pPr algn="ctr"/>
                      <a:r>
                        <a:rPr lang="en-US" sz="1050" dirty="0">
                          <a:solidFill>
                            <a:schemeClr val="bg1"/>
                          </a:solidFill>
                        </a:rPr>
                        <a:t>42</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E&amp;S and climate issues discussed at board meetings? (check as applicable)</a:t>
                      </a:r>
                    </a:p>
                    <a:p>
                      <a:pPr marL="171450" marR="0" lvl="0" indent="-171450">
                        <a:lnSpc>
                          <a:spcPct val="107000"/>
                        </a:lnSpc>
                        <a:spcBef>
                          <a:spcPts val="200"/>
                        </a:spcBef>
                        <a:spcAft>
                          <a:spcPts val="200"/>
                        </a:spcAft>
                        <a:buFont typeface="+mj-lt"/>
                        <a:buNone/>
                      </a:pPr>
                      <a:r>
                        <a:rPr lang="en-US" sz="1050" dirty="0"/>
                        <a:t>☐   There are either no or only ad hoc discussions of E&amp;S and climate issues</a:t>
                      </a:r>
                    </a:p>
                    <a:p>
                      <a:pPr marL="171450" marR="0" lvl="0" indent="-171450">
                        <a:lnSpc>
                          <a:spcPct val="107000"/>
                        </a:lnSpc>
                        <a:spcBef>
                          <a:spcPts val="200"/>
                        </a:spcBef>
                        <a:spcAft>
                          <a:spcPts val="200"/>
                        </a:spcAft>
                        <a:buFont typeface="+mj-lt"/>
                        <a:buNone/>
                      </a:pPr>
                      <a:r>
                        <a:rPr lang="en-US" sz="1050" dirty="0"/>
                        <a:t>☐   E&amp;S and climate issues are periodic board agenda items </a:t>
                      </a:r>
                    </a:p>
                    <a:p>
                      <a:pPr marL="171450" marR="0" lvl="0" indent="-171450">
                        <a:lnSpc>
                          <a:spcPct val="107000"/>
                        </a:lnSpc>
                        <a:spcBef>
                          <a:spcPts val="200"/>
                        </a:spcBef>
                        <a:spcAft>
                          <a:spcPts val="200"/>
                        </a:spcAft>
                        <a:buFont typeface="+mj-lt"/>
                        <a:buNone/>
                      </a:pPr>
                      <a:r>
                        <a:rPr lang="en-US" sz="1050" dirty="0"/>
                        <a:t>☐   E&amp;S and climate issues are standing items on the board’s agenda </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Board-level discussions on E&amp;S and climate issues demonstrate the board's commitment to sustainable business practices and ensure the board remains informed about the relevant risks and company initiatives in these areas.</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3155106152"/>
                  </a:ext>
                </a:extLst>
              </a:tr>
            </a:tbl>
          </a:graphicData>
        </a:graphic>
      </p:graphicFrame>
      <p:sp>
        <p:nvSpPr>
          <p:cNvPr id="3" name="Slide Number Placeholder 2">
            <a:extLst>
              <a:ext uri="{FF2B5EF4-FFF2-40B4-BE49-F238E27FC236}">
                <a16:creationId xmlns:a16="http://schemas.microsoft.com/office/drawing/2014/main" id="{57484BFF-E55D-C257-7DCF-46658D168449}"/>
              </a:ext>
            </a:extLst>
          </p:cNvPr>
          <p:cNvSpPr>
            <a:spLocks noGrp="1"/>
          </p:cNvSpPr>
          <p:nvPr>
            <p:ph type="sldNum" sz="quarter" idx="12"/>
          </p:nvPr>
        </p:nvSpPr>
        <p:spPr/>
        <p:txBody>
          <a:bodyPr/>
          <a:lstStyle/>
          <a:p>
            <a:fld id="{056876B3-6861-41A9-AE4A-FB0744D39801}" type="slidenum">
              <a:rPr lang="en-US" smtClean="0"/>
              <a:t>19</a:t>
            </a:fld>
            <a:endParaRPr lang="en-US" dirty="0"/>
          </a:p>
        </p:txBody>
      </p:sp>
    </p:spTree>
    <p:extLst>
      <p:ext uri="{BB962C8B-B14F-4D97-AF65-F5344CB8AC3E}">
        <p14:creationId xmlns:p14="http://schemas.microsoft.com/office/powerpoint/2010/main" val="6064298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53A49-D84B-0C68-6BAD-FB602C22DEAF}"/>
              </a:ext>
            </a:extLst>
          </p:cNvPr>
          <p:cNvSpPr>
            <a:spLocks noGrp="1"/>
          </p:cNvSpPr>
          <p:nvPr>
            <p:ph type="title"/>
          </p:nvPr>
        </p:nvSpPr>
        <p:spPr>
          <a:xfrm>
            <a:off x="628650" y="365127"/>
            <a:ext cx="7886700" cy="648128"/>
          </a:xfrm>
        </p:spPr>
        <p:txBody>
          <a:bodyPr>
            <a:normAutofit/>
          </a:bodyPr>
          <a:lstStyle/>
          <a:p>
            <a:r>
              <a:rPr lang="en-US" sz="3600" b="1" dirty="0"/>
              <a:t>Guidance Note</a:t>
            </a:r>
          </a:p>
        </p:txBody>
      </p:sp>
      <p:sp>
        <p:nvSpPr>
          <p:cNvPr id="3" name="Content Placeholder 2">
            <a:extLst>
              <a:ext uri="{FF2B5EF4-FFF2-40B4-BE49-F238E27FC236}">
                <a16:creationId xmlns:a16="http://schemas.microsoft.com/office/drawing/2014/main" id="{52C7C980-97EB-246F-4614-79928B4026E5}"/>
              </a:ext>
            </a:extLst>
          </p:cNvPr>
          <p:cNvSpPr>
            <a:spLocks noGrp="1"/>
          </p:cNvSpPr>
          <p:nvPr>
            <p:ph idx="1"/>
          </p:nvPr>
        </p:nvSpPr>
        <p:spPr>
          <a:xfrm>
            <a:off x="628650" y="1013256"/>
            <a:ext cx="7886700" cy="4991860"/>
          </a:xfrm>
        </p:spPr>
        <p:txBody>
          <a:bodyPr>
            <a:noAutofit/>
          </a:bodyPr>
          <a:lstStyle/>
          <a:p>
            <a:pPr marL="0" indent="0" algn="just">
              <a:buNone/>
            </a:pPr>
            <a:r>
              <a:rPr lang="en-US" sz="875" b="1" dirty="0"/>
              <a:t>Purpose:</a:t>
            </a:r>
            <a:r>
              <a:rPr lang="en-US" sz="875" dirty="0"/>
              <a:t> This Questionnaire is a practical tool developed by the Corporate Governance Development Framework (CGDF) to support stakeholders in assessing companies’ corporate governance practices. It is designed to align with the structure of the CGDF’s Development Finance Institution (DFI) Corporate Governance Progression Matrix</a:t>
            </a:r>
            <a:r>
              <a:rPr lang="en-US" sz="875" baseline="30000" dirty="0"/>
              <a:t>1</a:t>
            </a:r>
            <a:r>
              <a:rPr lang="en-US" sz="875" dirty="0"/>
              <a:t> (CG Progression Matrix) and to facilitate the identification of governance strengths and gaps in a streamlined, structured manner.</a:t>
            </a:r>
          </a:p>
          <a:p>
            <a:pPr marL="0" indent="0" algn="just">
              <a:buNone/>
            </a:pPr>
            <a:r>
              <a:rPr lang="en-US" sz="875" b="1" dirty="0"/>
              <a:t>Scope:</a:t>
            </a:r>
            <a:r>
              <a:rPr lang="en-US" sz="875" dirty="0"/>
              <a:t> This Questionnaire is intended for use across a broad range of company types and sizes. It serves as a general-purpose screening and diagnostic instrument, designed to initiate or complement governance discussions with companies.</a:t>
            </a:r>
          </a:p>
          <a:p>
            <a:pPr marL="0" indent="0" algn="just">
              <a:buNone/>
            </a:pPr>
            <a:r>
              <a:rPr lang="en-US" sz="875" dirty="0"/>
              <a:t>Users are encouraged to adapt the level of detail, number of questions, and document requests based on risk profile, transaction type, stage of engagement, and their own institutional approach. Flexibility in the application of the tool is strongly encouraged, recognizing that certain questions or supporting documents may be more or less relevant depending on the particular circumstances of the company, the nature of the transaction, or the objectives of the engagement.</a:t>
            </a:r>
          </a:p>
          <a:p>
            <a:pPr marL="0" indent="0" algn="just">
              <a:buNone/>
            </a:pPr>
            <a:r>
              <a:rPr lang="en-US" sz="875" dirty="0"/>
              <a:t>This Questionnaire is not designed for, and does not lend itself to, the assessment of investment funds.</a:t>
            </a:r>
          </a:p>
          <a:p>
            <a:pPr marL="0" indent="0" algn="just">
              <a:buNone/>
            </a:pPr>
            <a:r>
              <a:rPr lang="en-US" sz="875" b="1" dirty="0"/>
              <a:t>Structure:</a:t>
            </a:r>
            <a:r>
              <a:rPr lang="en-US" sz="875" dirty="0"/>
              <a:t> This Questionnaire follows the six components of the CG Progression Matrix: (1) Commitment to Corporate Governance, (2) Structure and Functioning of Board of Directors, (3) Control Environment and Processes, (4) Disclosure and Transparency, (5) Ownership and Shareholders’ Rights, and (6) Governance of Stakeholder Engagement.</a:t>
            </a:r>
          </a:p>
          <a:p>
            <a:pPr marL="0" indent="0" algn="just">
              <a:buNone/>
            </a:pPr>
            <a:r>
              <a:rPr lang="en-US" sz="875" dirty="0"/>
              <a:t>Each section includes: (i) a set of questions covering key governance practices, (ii) a “Context” column with definitions, clarifications, or references to help ensure consistent interpretation and high-quality responses, and (iii) a subset of core questions, highlighted in blue, intended for simplified use in lower-risk or early-stage engagements.</a:t>
            </a:r>
          </a:p>
          <a:p>
            <a:pPr marL="0" indent="0" algn="just">
              <a:buNone/>
            </a:pPr>
            <a:r>
              <a:rPr lang="en-US" sz="875" dirty="0"/>
              <a:t>For the purposes of this Questionnaire, the term “company” is used broadly, and includes financial institutions and other types of incorporated organizations.</a:t>
            </a:r>
          </a:p>
          <a:p>
            <a:pPr marL="0" indent="0" algn="just">
              <a:buNone/>
            </a:pPr>
            <a:r>
              <a:rPr lang="en-US" sz="875" b="1" dirty="0"/>
              <a:t>Supporting Documents:</a:t>
            </a:r>
            <a:r>
              <a:rPr lang="en-US" sz="875" dirty="0"/>
              <a:t> A separate list of supporting documents is also provided. Core documents are highlighted in blue. Users may choose to request all or part of these documents depending on the context and purpose of the engagement.</a:t>
            </a:r>
          </a:p>
          <a:p>
            <a:pPr marL="0" indent="0" algn="just">
              <a:buNone/>
            </a:pPr>
            <a:r>
              <a:rPr lang="en-US" sz="875" b="1" dirty="0"/>
              <a:t>Disclaimer:</a:t>
            </a:r>
            <a:r>
              <a:rPr lang="en-US" sz="875" dirty="0"/>
              <a:t> This Questionnaire offers a structured entry point for assessing key governance topics in alignment with the CGDF methodology.</a:t>
            </a:r>
          </a:p>
          <a:p>
            <a:pPr marL="0" indent="0" algn="just">
              <a:buNone/>
            </a:pPr>
            <a:r>
              <a:rPr lang="en-US" sz="875" dirty="0"/>
              <a:t>This is not intended to be exhaustive, nor intended to replace a full governance evaluation, legal review, risk analysis, or similar professional assessment. It should not be relied upon as legal, governance, compliance, or risk management advice. Moreover, the practices of the institutions involved in the development of this Questionnaire may differ from what is described or recommended herein.</a:t>
            </a:r>
          </a:p>
          <a:p>
            <a:pPr marL="0" indent="0" algn="just">
              <a:buNone/>
            </a:pPr>
            <a:r>
              <a:rPr lang="en-US" sz="875" b="1" dirty="0"/>
              <a:t>Acknowledgements:</a:t>
            </a:r>
            <a:r>
              <a:rPr lang="en-US" sz="875" dirty="0"/>
              <a:t> This Questionnaire has been developed through the collaborative effort of the DFI Corporate Governance Working Group’s Committee on the Progression Matrix Questionnaire, composed of: Bruno </a:t>
            </a:r>
            <a:r>
              <a:rPr lang="en-US" sz="875" dirty="0" err="1"/>
              <a:t>Sbardellini</a:t>
            </a:r>
            <a:r>
              <a:rPr lang="en-US" sz="875" dirty="0"/>
              <a:t> Cossi (IDB Invest) – Chair, Elizabeth Fiona Alpe and Eleonor Dyan Garcia (ADB), Andrés Oneto (CAF), Gian Piero Cigna and Anar Aliyev (EBRD), Hannah </a:t>
            </a:r>
            <a:r>
              <a:rPr lang="en-US" sz="875" dirty="0" err="1"/>
              <a:t>Wolkwitz</a:t>
            </a:r>
            <a:r>
              <a:rPr lang="en-US" sz="875" dirty="0"/>
              <a:t> and Monica Vargas (</a:t>
            </a:r>
            <a:r>
              <a:rPr lang="en-US" sz="875" dirty="0" err="1"/>
              <a:t>FinDev</a:t>
            </a:r>
            <a:r>
              <a:rPr lang="en-US" sz="875" dirty="0"/>
              <a:t> Canada), and Oliver Orton (IFC).</a:t>
            </a:r>
          </a:p>
          <a:p>
            <a:pPr marL="0" indent="0" algn="just">
              <a:buNone/>
            </a:pPr>
            <a:r>
              <a:rPr lang="en-US" sz="875" dirty="0"/>
              <a:t>The Committee would like to thank the DFI Corporate Governance Working Group for its support of this project.</a:t>
            </a:r>
          </a:p>
        </p:txBody>
      </p:sp>
      <p:sp>
        <p:nvSpPr>
          <p:cNvPr id="4" name="TextBox 3">
            <a:extLst>
              <a:ext uri="{FF2B5EF4-FFF2-40B4-BE49-F238E27FC236}">
                <a16:creationId xmlns:a16="http://schemas.microsoft.com/office/drawing/2014/main" id="{451D8143-D483-4366-5EC1-C93AB44780CF}"/>
              </a:ext>
            </a:extLst>
          </p:cNvPr>
          <p:cNvSpPr txBox="1"/>
          <p:nvPr/>
        </p:nvSpPr>
        <p:spPr>
          <a:xfrm>
            <a:off x="628650" y="6005116"/>
            <a:ext cx="4461478" cy="184666"/>
          </a:xfrm>
          <a:prstGeom prst="rect">
            <a:avLst/>
          </a:prstGeom>
          <a:noFill/>
        </p:spPr>
        <p:txBody>
          <a:bodyPr wrap="none" rtlCol="0">
            <a:spAutoFit/>
          </a:bodyPr>
          <a:lstStyle/>
          <a:p>
            <a:r>
              <a:rPr lang="en-US" sz="600" baseline="30000" dirty="0"/>
              <a:t>1</a:t>
            </a:r>
            <a:r>
              <a:rPr lang="en-US" sz="600" dirty="0"/>
              <a:t>https://cgdevelopmentframework.com/wp-content/uploads/2024/12/DFI-CG-Progression-Matrix-Final-Formatted-Dec-2024.pdf</a:t>
            </a:r>
          </a:p>
        </p:txBody>
      </p:sp>
      <p:sp>
        <p:nvSpPr>
          <p:cNvPr id="5" name="Slide Number Placeholder 4">
            <a:extLst>
              <a:ext uri="{FF2B5EF4-FFF2-40B4-BE49-F238E27FC236}">
                <a16:creationId xmlns:a16="http://schemas.microsoft.com/office/drawing/2014/main" id="{B3A77F5F-D5C7-1384-2E07-9537C8894BA5}"/>
              </a:ext>
            </a:extLst>
          </p:cNvPr>
          <p:cNvSpPr>
            <a:spLocks noGrp="1"/>
          </p:cNvSpPr>
          <p:nvPr>
            <p:ph type="sldNum" sz="quarter" idx="12"/>
          </p:nvPr>
        </p:nvSpPr>
        <p:spPr/>
        <p:txBody>
          <a:bodyPr/>
          <a:lstStyle/>
          <a:p>
            <a:r>
              <a:rPr lang="en-US" dirty="0"/>
              <a:t> </a:t>
            </a:r>
            <a:fld id="{056876B3-6861-41A9-AE4A-FB0744D39801}" type="slidenum">
              <a:rPr lang="en-US" smtClean="0"/>
              <a:t>2</a:t>
            </a:fld>
            <a:endParaRPr lang="en-US" dirty="0"/>
          </a:p>
        </p:txBody>
      </p:sp>
    </p:spTree>
    <p:extLst>
      <p:ext uri="{BB962C8B-B14F-4D97-AF65-F5344CB8AC3E}">
        <p14:creationId xmlns:p14="http://schemas.microsoft.com/office/powerpoint/2010/main" val="921030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F28492-3A2B-AD59-DE97-C3BF890551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BE8A2AD-54F6-98DE-5856-E80A7745592F}"/>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D5146645-56F7-6FE7-FDF8-DF1E642EF671}"/>
              </a:ext>
            </a:extLst>
          </p:cNvPr>
          <p:cNvGraphicFramePr>
            <a:graphicFrameLocks noGrp="1"/>
          </p:cNvGraphicFramePr>
          <p:nvPr>
            <p:ph idx="1"/>
            <p:extLst>
              <p:ext uri="{D42A27DB-BD31-4B8C-83A1-F6EECF244321}">
                <p14:modId xmlns:p14="http://schemas.microsoft.com/office/powerpoint/2010/main" val="4132966151"/>
              </p:ext>
            </p:extLst>
          </p:nvPr>
        </p:nvGraphicFramePr>
        <p:xfrm>
          <a:off x="628650" y="629055"/>
          <a:ext cx="8080849" cy="4685030"/>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43</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board integrate E&amp;S and climate considerations into company strategy and ensure they are periodically (at least quarterly) reviewed and discussed? </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a:t>Integrating E&amp;S and climate considerations into the company's strategy ensures these issues are adequately reflected and aligned with the company's long-term goals and objectives. Periodic reviews and discussions help the board assess the effectiveness of the company's E&amp;S and climate initiatives and make necessary adjustments. This integration is crucial for achieving sustainable business practices and managing risks associated with E&amp;S and climate issues.</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4063673231"/>
                  </a:ext>
                </a:extLst>
              </a:tr>
              <a:tr h="0">
                <a:tc>
                  <a:txBody>
                    <a:bodyPr/>
                    <a:lstStyle/>
                    <a:p>
                      <a:pPr algn="ctr"/>
                      <a:r>
                        <a:rPr lang="en-US" sz="1050" dirty="0">
                          <a:solidFill>
                            <a:schemeClr val="bg1"/>
                          </a:solidFill>
                        </a:rPr>
                        <a:t>44</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E&amp;S and climate considerations incorporated into the board committee structures, either through a dedicated E&amp;S and climate committee or by integrating them into the responsibilities of audit, remuneration, nomination, risk or other committees?</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a:t>Incorporating E&amp;S and climate considerations into the board committee structures ensures that these issues are addressed at the board level. Whether through a dedicated E&amp;S and climate committee or by integrating them into existing committees, this approach enhances the board's oversight and accountability. </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256271447"/>
                  </a:ext>
                </a:extLst>
              </a:tr>
              <a:tr h="202865">
                <a:tc>
                  <a:txBody>
                    <a:bodyPr/>
                    <a:lstStyle/>
                    <a:p>
                      <a:pPr algn="ctr"/>
                      <a:r>
                        <a:rPr lang="en-US" sz="1050" dirty="0">
                          <a:solidFill>
                            <a:schemeClr val="bg1"/>
                          </a:solidFill>
                        </a:rPr>
                        <a:t>45</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board include and periodically (annually) review E&amp;S and climate risks within its risk appetite statement and assess potential short-, medium-, and long-term effects of E&amp;S and climate risks?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Periodic reviews of E&amp;S and climate risks within the board's risk appetite statement help the board stay informed about the evolving nature of these risks. Assessing the potential short-, medium-, and long-term effects of E&amp;S and climate risks ensures that the board can make informed decisions and take appropriate actions to mitigate these risks. This proactive approach enhances the company's resilience and sustainability.</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3155106152"/>
                  </a:ext>
                </a:extLst>
              </a:tr>
            </a:tbl>
          </a:graphicData>
        </a:graphic>
      </p:graphicFrame>
      <p:sp>
        <p:nvSpPr>
          <p:cNvPr id="3" name="Slide Number Placeholder 2">
            <a:extLst>
              <a:ext uri="{FF2B5EF4-FFF2-40B4-BE49-F238E27FC236}">
                <a16:creationId xmlns:a16="http://schemas.microsoft.com/office/drawing/2014/main" id="{E3003DD4-2023-D760-180B-526A2DD22E10}"/>
              </a:ext>
            </a:extLst>
          </p:cNvPr>
          <p:cNvSpPr>
            <a:spLocks noGrp="1"/>
          </p:cNvSpPr>
          <p:nvPr>
            <p:ph type="sldNum" sz="quarter" idx="12"/>
          </p:nvPr>
        </p:nvSpPr>
        <p:spPr/>
        <p:txBody>
          <a:bodyPr/>
          <a:lstStyle/>
          <a:p>
            <a:fld id="{056876B3-6861-41A9-AE4A-FB0744D39801}" type="slidenum">
              <a:rPr lang="en-US" smtClean="0"/>
              <a:t>20</a:t>
            </a:fld>
            <a:endParaRPr lang="en-US" dirty="0"/>
          </a:p>
        </p:txBody>
      </p:sp>
    </p:spTree>
    <p:extLst>
      <p:ext uri="{BB962C8B-B14F-4D97-AF65-F5344CB8AC3E}">
        <p14:creationId xmlns:p14="http://schemas.microsoft.com/office/powerpoint/2010/main" val="19132095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61E9EC-DDDD-6F56-D43D-458D32A087E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E0C88AC-D94B-C506-72DB-F88CA4461180}"/>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E5C7F0C9-3241-FBF2-650C-209D92D9B991}"/>
              </a:ext>
            </a:extLst>
          </p:cNvPr>
          <p:cNvGraphicFramePr>
            <a:graphicFrameLocks noGrp="1"/>
          </p:cNvGraphicFramePr>
          <p:nvPr>
            <p:ph idx="1"/>
            <p:extLst>
              <p:ext uri="{D42A27DB-BD31-4B8C-83A1-F6EECF244321}">
                <p14:modId xmlns:p14="http://schemas.microsoft.com/office/powerpoint/2010/main" val="3750074705"/>
              </p:ext>
            </p:extLst>
          </p:nvPr>
        </p:nvGraphicFramePr>
        <p:xfrm>
          <a:off x="628650" y="629055"/>
          <a:ext cx="8080849" cy="3492500"/>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46</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If E&amp;S and climate KPIs have been approved by the board, does management report on them to the board regularly?</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Establishing formal KPIs and targets for E&amp;S and climate issues ensures that the company is working towards measurable goals in these areas. Regular reporting to the board on these KPIs and targets helps the board monitor the company's progress and holds management accountable. It also demonstrates the company's commitment to transparency and continuous improvement in E&amp;S and climate performance.</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4063673231"/>
                  </a:ext>
                </a:extLst>
              </a:tr>
              <a:tr h="0">
                <a:tc>
                  <a:txBody>
                    <a:bodyPr/>
                    <a:lstStyle/>
                    <a:p>
                      <a:pPr algn="ctr"/>
                      <a:r>
                        <a:rPr lang="en-US" sz="1050" dirty="0">
                          <a:solidFill>
                            <a:schemeClr val="bg1"/>
                          </a:solidFill>
                        </a:rPr>
                        <a:t>47</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Has the company established mechanisms to monitor implementation of ESG, sustainability and climate-change policies. (check as applicable)</a:t>
                      </a:r>
                    </a:p>
                    <a:p>
                      <a:pPr marL="171450" marR="0" lvl="0" indent="-171450" algn="l">
                        <a:lnSpc>
                          <a:spcPct val="107000"/>
                        </a:lnSpc>
                        <a:spcBef>
                          <a:spcPts val="200"/>
                        </a:spcBef>
                        <a:spcAft>
                          <a:spcPts val="200"/>
                        </a:spcAft>
                        <a:buFont typeface="+mj-lt"/>
                        <a:buNone/>
                      </a:pPr>
                      <a:r>
                        <a:rPr lang="en-US" sz="1050" dirty="0"/>
                        <a:t>☐   No </a:t>
                      </a:r>
                    </a:p>
                    <a:p>
                      <a:pPr marL="171450" marR="0" lvl="0" indent="-171450" algn="l">
                        <a:lnSpc>
                          <a:spcPct val="107000"/>
                        </a:lnSpc>
                        <a:spcBef>
                          <a:spcPts val="200"/>
                        </a:spcBef>
                        <a:spcAft>
                          <a:spcPts val="200"/>
                        </a:spcAft>
                        <a:buFont typeface="+mj-lt"/>
                        <a:buNone/>
                      </a:pPr>
                      <a:r>
                        <a:rPr lang="en-US" sz="1050" dirty="0"/>
                        <a:t>☐   Yes, and they include the use of defined metrics and targets </a:t>
                      </a:r>
                    </a:p>
                    <a:p>
                      <a:pPr marL="171450" marR="0" lvl="0" indent="-171450" algn="l">
                        <a:lnSpc>
                          <a:spcPct val="107000"/>
                        </a:lnSpc>
                        <a:spcBef>
                          <a:spcPts val="200"/>
                        </a:spcBef>
                        <a:spcAft>
                          <a:spcPts val="200"/>
                        </a:spcAft>
                        <a:buFont typeface="+mj-lt"/>
                        <a:buNone/>
                      </a:pPr>
                      <a:r>
                        <a:rPr lang="en-US" sz="1050" dirty="0"/>
                        <a:t>☐   Yes, and these KPIs are effectively integrated into performance evaluations, remuneration structures, and overall performance ratings </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Developing specific goals for E&amp;S and climate performance and incorporating them into management remuneration structures aligns incentives with the company's sustainability objectives. This approach ensures that management is motivated to achieve E&amp;S and climate goals and that their performance is evaluated based on these criteria. It also demonstrates the board's commitment to integrating sustainability into the company's overall strategy and operations.</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256271447"/>
                  </a:ext>
                </a:extLst>
              </a:tr>
            </a:tbl>
          </a:graphicData>
        </a:graphic>
      </p:graphicFrame>
      <p:sp>
        <p:nvSpPr>
          <p:cNvPr id="3" name="Slide Number Placeholder 2">
            <a:extLst>
              <a:ext uri="{FF2B5EF4-FFF2-40B4-BE49-F238E27FC236}">
                <a16:creationId xmlns:a16="http://schemas.microsoft.com/office/drawing/2014/main" id="{D93F1370-E1E8-D95B-B6A1-A4A9C043499E}"/>
              </a:ext>
            </a:extLst>
          </p:cNvPr>
          <p:cNvSpPr>
            <a:spLocks noGrp="1"/>
          </p:cNvSpPr>
          <p:nvPr>
            <p:ph type="sldNum" sz="quarter" idx="12"/>
          </p:nvPr>
        </p:nvSpPr>
        <p:spPr/>
        <p:txBody>
          <a:bodyPr/>
          <a:lstStyle/>
          <a:p>
            <a:fld id="{056876B3-6861-41A9-AE4A-FB0744D39801}" type="slidenum">
              <a:rPr lang="en-US" smtClean="0"/>
              <a:t>21</a:t>
            </a:fld>
            <a:endParaRPr lang="en-US" dirty="0"/>
          </a:p>
        </p:txBody>
      </p:sp>
    </p:spTree>
    <p:extLst>
      <p:ext uri="{BB962C8B-B14F-4D97-AF65-F5344CB8AC3E}">
        <p14:creationId xmlns:p14="http://schemas.microsoft.com/office/powerpoint/2010/main" val="39817114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0FCC8A-C6A2-AEC8-A5E1-3575E82890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9FD076-1BB2-91DF-6D1A-13A198D94029}"/>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7A8C2103-DCB4-E4EA-3560-2550FE5651E0}"/>
              </a:ext>
            </a:extLst>
          </p:cNvPr>
          <p:cNvGraphicFramePr>
            <a:graphicFrameLocks noGrp="1"/>
          </p:cNvGraphicFramePr>
          <p:nvPr>
            <p:ph idx="1"/>
            <p:extLst>
              <p:ext uri="{D42A27DB-BD31-4B8C-83A1-F6EECF244321}">
                <p14:modId xmlns:p14="http://schemas.microsoft.com/office/powerpoint/2010/main" val="1347314157"/>
              </p:ext>
            </p:extLst>
          </p:nvPr>
        </p:nvGraphicFramePr>
        <p:xfrm>
          <a:off x="628650" y="629055"/>
          <a:ext cx="8080849" cy="5158486"/>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gridSpan="4">
                  <a:txBody>
                    <a:bodyPr/>
                    <a:lstStyle/>
                    <a:p>
                      <a:pPr algn="l"/>
                      <a:r>
                        <a:rPr lang="en-US" sz="1050" dirty="0">
                          <a:solidFill>
                            <a:schemeClr val="bg1"/>
                          </a:solidFill>
                        </a:rPr>
                        <a:t>Board Oversight of Business Integrity</a:t>
                      </a:r>
                    </a:p>
                  </a:txBody>
                  <a:tcPr>
                    <a:solidFill>
                      <a:schemeClr val="tx2">
                        <a:lumMod val="50000"/>
                        <a:lumOff val="50000"/>
                      </a:schemeClr>
                    </a:solidFill>
                  </a:tcPr>
                </a:tc>
                <a:tc hMerge="1">
                  <a:txBody>
                    <a:bodyPr/>
                    <a:lstStyle/>
                    <a:p>
                      <a:pPr marL="0" marR="0" lvl="0" indent="0" algn="just">
                        <a:lnSpc>
                          <a:spcPct val="107000"/>
                        </a:lnSpc>
                        <a:spcBef>
                          <a:spcPts val="200"/>
                        </a:spcBef>
                        <a:spcAft>
                          <a:spcPts val="200"/>
                        </a:spcAft>
                        <a:buSzPts val="1000"/>
                        <a:buFont typeface="+mj-lt"/>
                        <a:buNone/>
                      </a:pPr>
                      <a:endParaRPr lang="en-US" sz="1050" dirty="0"/>
                    </a:p>
                  </a:txBody>
                  <a:tcPr marL="68580" marR="68580" marT="0" marB="0">
                    <a:solidFill>
                      <a:srgbClr val="DCEAF7"/>
                    </a:solidFill>
                  </a:tcPr>
                </a:tc>
                <a:tc hMerge="1">
                  <a:txBody>
                    <a:bodyPr/>
                    <a:lstStyle/>
                    <a:p>
                      <a:endParaRPr/>
                    </a:p>
                  </a:txBody>
                  <a:tcPr marL="68580" marR="68580" marT="0" marB="0">
                    <a:solidFill>
                      <a:srgbClr val="DCEAF7"/>
                    </a:solidFill>
                  </a:tcPr>
                </a:tc>
                <a:tc hMerge="1">
                  <a:txBody>
                    <a:bodyPr/>
                    <a:lstStyle/>
                    <a:p>
                      <a:endParaRPr lang="en-US" sz="1050" dirty="0"/>
                    </a:p>
                  </a:txBody>
                  <a:tcPr>
                    <a:solidFill>
                      <a:srgbClr val="DCEAF7"/>
                    </a:solidFill>
                  </a:tcPr>
                </a:tc>
                <a:extLst>
                  <a:ext uri="{0D108BD9-81ED-4DB2-BD59-A6C34878D82A}">
                    <a16:rowId xmlns:a16="http://schemas.microsoft.com/office/drawing/2014/main" val="3155106152"/>
                  </a:ext>
                </a:extLst>
              </a:tr>
              <a:tr h="202865">
                <a:tc>
                  <a:txBody>
                    <a:bodyPr/>
                    <a:lstStyle/>
                    <a:p>
                      <a:pPr algn="ctr"/>
                      <a:r>
                        <a:rPr lang="en-US" sz="1050" dirty="0">
                          <a:solidFill>
                            <a:schemeClr val="bg1"/>
                          </a:solidFill>
                        </a:rPr>
                        <a:t>48</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business-integrity matters (including, but not limited to, ethics, anti-corruption, AML/CFT and KYC policies and issues) discussed at board meetings? (check as applicable)</a:t>
                      </a:r>
                    </a:p>
                    <a:p>
                      <a:pPr marL="171450" marR="0" lvl="0" indent="-171450">
                        <a:lnSpc>
                          <a:spcPct val="107000"/>
                        </a:lnSpc>
                        <a:spcBef>
                          <a:spcPts val="200"/>
                        </a:spcBef>
                        <a:spcAft>
                          <a:spcPts val="200"/>
                        </a:spcAft>
                        <a:buFont typeface="+mj-lt"/>
                        <a:buNone/>
                      </a:pPr>
                      <a:r>
                        <a:rPr lang="en-US" sz="1050" dirty="0"/>
                        <a:t>☐   There are no or only ad hoc discussions</a:t>
                      </a:r>
                    </a:p>
                    <a:p>
                      <a:pPr marL="171450" marR="0" lvl="0" indent="-171450">
                        <a:lnSpc>
                          <a:spcPct val="107000"/>
                        </a:lnSpc>
                        <a:spcBef>
                          <a:spcPts val="200"/>
                        </a:spcBef>
                        <a:spcAft>
                          <a:spcPts val="200"/>
                        </a:spcAft>
                        <a:buFont typeface="+mj-lt"/>
                        <a:buNone/>
                      </a:pPr>
                      <a:r>
                        <a:rPr lang="en-US" sz="1050" dirty="0"/>
                        <a:t>☐   Business integrity issues are periodic board agenda items </a:t>
                      </a:r>
                    </a:p>
                    <a:p>
                      <a:pPr marL="171450" marR="0" lvl="0" indent="-171450">
                        <a:lnSpc>
                          <a:spcPct val="107000"/>
                        </a:lnSpc>
                        <a:spcBef>
                          <a:spcPts val="200"/>
                        </a:spcBef>
                        <a:spcAft>
                          <a:spcPts val="200"/>
                        </a:spcAft>
                        <a:buFont typeface="+mj-lt"/>
                        <a:buNone/>
                      </a:pPr>
                      <a:r>
                        <a:rPr lang="en-US" sz="1050" dirty="0"/>
                        <a:t>☐   Business integrity issues are standing items on the board agenda </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Business integrity relates to the systems in place to (i) manage risks and impacts resulting from exposure to corruption, fraud, money laundering, terrorist financing, sanctions breaches, and tax evasion; and (ii) improve oversight, transparency, and accountability in decision making.</a:t>
                      </a:r>
                    </a:p>
                    <a:p>
                      <a:pPr marL="0" marR="0" algn="just">
                        <a:lnSpc>
                          <a:spcPct val="107000"/>
                        </a:lnSpc>
                        <a:spcBef>
                          <a:spcPts val="200"/>
                        </a:spcBef>
                        <a:spcAft>
                          <a:spcPts val="200"/>
                        </a:spcAft>
                        <a:buNone/>
                      </a:pPr>
                      <a:r>
                        <a:rPr lang="en-US" sz="1050" dirty="0"/>
                        <a:t>Regular discussions of business integrity matters at board level highlight the board's commitment to maintaining high standards of ethical conduct and compliance and keep the board informed about the company's efforts in areas such as ethics, compliance, and anti-corruption, among others. This practice also reinforces the importance of maintaining high standards of integrity and transparency within the company.</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2852466106"/>
                  </a:ext>
                </a:extLst>
              </a:tr>
              <a:tr h="202865">
                <a:tc>
                  <a:txBody>
                    <a:bodyPr/>
                    <a:lstStyle/>
                    <a:p>
                      <a:pPr algn="ctr"/>
                      <a:r>
                        <a:rPr lang="en-US" sz="1050" dirty="0">
                          <a:solidFill>
                            <a:schemeClr val="bg1"/>
                          </a:solidFill>
                        </a:rPr>
                        <a:t>49</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 board committees, such as the audit and risk committees, oversee business integrity issues?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Oversight and monitoring of business integrity issues through the board’s committees ensure that these important matters receive thorough attention. This responsibility is often assigned to the audit and risk committees, which play a crucial role in maintaining oversight and accountability. </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4181238526"/>
                  </a:ext>
                </a:extLst>
              </a:tr>
              <a:tr h="202865">
                <a:tc>
                  <a:txBody>
                    <a:bodyPr/>
                    <a:lstStyle/>
                    <a:p>
                      <a:pPr algn="ctr"/>
                      <a:r>
                        <a:rPr lang="en-US" sz="1050" dirty="0">
                          <a:solidFill>
                            <a:schemeClr val="bg1"/>
                          </a:solidFill>
                        </a:rPr>
                        <a:t>50</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board ensure that material business integrity matters are identified and their impacts considered?</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Identifying and considering the impacts of material business integrity matters is essential for effective risk management and decision-making. This process helps the board understand the potential consequences of business integrity issues and take appropriate actions to mitigate risks. </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1660361462"/>
                  </a:ext>
                </a:extLst>
              </a:tr>
            </a:tbl>
          </a:graphicData>
        </a:graphic>
      </p:graphicFrame>
      <p:sp>
        <p:nvSpPr>
          <p:cNvPr id="3" name="Slide Number Placeholder 2">
            <a:extLst>
              <a:ext uri="{FF2B5EF4-FFF2-40B4-BE49-F238E27FC236}">
                <a16:creationId xmlns:a16="http://schemas.microsoft.com/office/drawing/2014/main" id="{0AACA211-C28F-3794-0817-3BD110F71A26}"/>
              </a:ext>
            </a:extLst>
          </p:cNvPr>
          <p:cNvSpPr>
            <a:spLocks noGrp="1"/>
          </p:cNvSpPr>
          <p:nvPr>
            <p:ph type="sldNum" sz="quarter" idx="12"/>
          </p:nvPr>
        </p:nvSpPr>
        <p:spPr/>
        <p:txBody>
          <a:bodyPr/>
          <a:lstStyle/>
          <a:p>
            <a:fld id="{056876B3-6861-41A9-AE4A-FB0744D39801}" type="slidenum">
              <a:rPr lang="en-US" smtClean="0"/>
              <a:t>22</a:t>
            </a:fld>
            <a:endParaRPr lang="en-US" dirty="0"/>
          </a:p>
        </p:txBody>
      </p:sp>
    </p:spTree>
    <p:extLst>
      <p:ext uri="{BB962C8B-B14F-4D97-AF65-F5344CB8AC3E}">
        <p14:creationId xmlns:p14="http://schemas.microsoft.com/office/powerpoint/2010/main" val="10384785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203F92-688B-9587-C312-32E97997CD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B724EF-0DCF-42E8-778E-5AF328EAF22F}"/>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B7022913-931E-F200-5E1B-BB4EBE60A152}"/>
              </a:ext>
            </a:extLst>
          </p:cNvPr>
          <p:cNvGraphicFramePr>
            <a:graphicFrameLocks noGrp="1"/>
          </p:cNvGraphicFramePr>
          <p:nvPr>
            <p:ph idx="1"/>
            <p:extLst>
              <p:ext uri="{D42A27DB-BD31-4B8C-83A1-F6EECF244321}">
                <p14:modId xmlns:p14="http://schemas.microsoft.com/office/powerpoint/2010/main" val="2749434545"/>
              </p:ext>
            </p:extLst>
          </p:nvPr>
        </p:nvGraphicFramePr>
        <p:xfrm>
          <a:off x="628650" y="629055"/>
          <a:ext cx="8080849" cy="4342638"/>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51</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board integrate business integrity considerations into the company’s strategy and ensure they are periodically (at least quarterly) reviewed and discussed?</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Incorporating business integrity considerations into the company's strategy ensures alignment with long-term goals and objectives. By periodically reviewing and discussing these issues, the board can evaluate the effectiveness of the company's ethics and compliance programs and make necessary adjustments. This approach is vital for achieving sustainable business practices and managing risks linked to business integrity.</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2852466106"/>
                  </a:ext>
                </a:extLst>
              </a:tr>
              <a:tr h="202865">
                <a:tc>
                  <a:txBody>
                    <a:bodyPr/>
                    <a:lstStyle/>
                    <a:p>
                      <a:pPr algn="ctr"/>
                      <a:r>
                        <a:rPr lang="en-US" sz="1050" dirty="0">
                          <a:solidFill>
                            <a:schemeClr val="bg1"/>
                          </a:solidFill>
                        </a:rPr>
                        <a:t>52</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board periodically (annually) review business integrity risks within its risk appetite statement and assess potential short-, medium-, and long-term effects of business integrity risks?</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Periodic reviews of business integrity within the board's risk appetite statement keep the board informed about the changing nature of these risks. By assessing their short-, medium-, and long-term effects, the board can make informed decisions and take appropriate actions to mitigate them, enhancing the company's resilience and sustainability.</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4181238526"/>
                  </a:ext>
                </a:extLst>
              </a:tr>
              <a:tr h="202865">
                <a:tc>
                  <a:txBody>
                    <a:bodyPr/>
                    <a:lstStyle/>
                    <a:p>
                      <a:pPr algn="ctr"/>
                      <a:r>
                        <a:rPr lang="en-US" sz="1050" dirty="0">
                          <a:solidFill>
                            <a:schemeClr val="bg1"/>
                          </a:solidFill>
                        </a:rPr>
                        <a:t>53</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board periodically (at least once a quarter) receive formal business integrity-related reports from the management?</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Regularly receiving formal reports on business integrity-related matters (such as reports from the company’s compliance and risk functions) ensures that the board is informed about the company's performance in these areas. These reports provide valuable insights into the effectiveness of the company's ethics and compliance programs and help the board to identify any emerging risks or issues. </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1660361462"/>
                  </a:ext>
                </a:extLst>
              </a:tr>
            </a:tbl>
          </a:graphicData>
        </a:graphic>
      </p:graphicFrame>
      <p:sp>
        <p:nvSpPr>
          <p:cNvPr id="3" name="Slide Number Placeholder 2">
            <a:extLst>
              <a:ext uri="{FF2B5EF4-FFF2-40B4-BE49-F238E27FC236}">
                <a16:creationId xmlns:a16="http://schemas.microsoft.com/office/drawing/2014/main" id="{BA743344-8AD9-D1A0-10CF-70D5B04CB46E}"/>
              </a:ext>
            </a:extLst>
          </p:cNvPr>
          <p:cNvSpPr>
            <a:spLocks noGrp="1"/>
          </p:cNvSpPr>
          <p:nvPr>
            <p:ph type="sldNum" sz="quarter" idx="12"/>
          </p:nvPr>
        </p:nvSpPr>
        <p:spPr/>
        <p:txBody>
          <a:bodyPr/>
          <a:lstStyle/>
          <a:p>
            <a:fld id="{056876B3-6861-41A9-AE4A-FB0744D39801}" type="slidenum">
              <a:rPr lang="en-US" smtClean="0"/>
              <a:t>23</a:t>
            </a:fld>
            <a:endParaRPr lang="en-US" dirty="0"/>
          </a:p>
        </p:txBody>
      </p:sp>
    </p:spTree>
    <p:extLst>
      <p:ext uri="{BB962C8B-B14F-4D97-AF65-F5344CB8AC3E}">
        <p14:creationId xmlns:p14="http://schemas.microsoft.com/office/powerpoint/2010/main" val="8526087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86ED6-9BAE-7A62-CEFC-37B643EFCF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1308ABC-94A1-A802-D1B1-9341B9EDDE34}"/>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68967A06-03F9-2AB5-26F5-33290F9307E4}"/>
              </a:ext>
            </a:extLst>
          </p:cNvPr>
          <p:cNvGraphicFramePr>
            <a:graphicFrameLocks noGrp="1"/>
          </p:cNvGraphicFramePr>
          <p:nvPr>
            <p:ph idx="1"/>
            <p:extLst>
              <p:ext uri="{D42A27DB-BD31-4B8C-83A1-F6EECF244321}">
                <p14:modId xmlns:p14="http://schemas.microsoft.com/office/powerpoint/2010/main" val="2552576536"/>
              </p:ext>
            </p:extLst>
          </p:nvPr>
        </p:nvGraphicFramePr>
        <p:xfrm>
          <a:off x="628650" y="629055"/>
          <a:ext cx="8080849" cy="5363972"/>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54</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internal controls and procedures documented, and periodically (annually) reviewed by senior management?</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Internal controls establish mechanisms, rules and processes to ensure the integrity of financial information, compliance with laws and regulations, and to promote accountability and prevent fraud. They can be contained in an internal control manual or across multiple policies. They can also serve as an outline for policies on ethical behavior, integrity and corporate governance. Procedures should be reviewed, often by the compliance or internal audit units, and updated as findings are identified.</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2852466106"/>
                  </a:ext>
                </a:extLst>
              </a:tr>
              <a:tr h="202865">
                <a:tc>
                  <a:txBody>
                    <a:bodyPr/>
                    <a:lstStyle/>
                    <a:p>
                      <a:pPr algn="ctr"/>
                      <a:r>
                        <a:rPr lang="en-US" sz="1050" dirty="0">
                          <a:solidFill>
                            <a:schemeClr val="bg1"/>
                          </a:solidFill>
                        </a:rPr>
                        <a:t>55</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internal controls developed taking a risk-based approach?</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a:t>A risk-based approach means that the internal controls are tailored to address the specific risks the company faces, identifying potential risks before they materialize, and focusing resources where the most significant risks exist, understanding their potential impact and likelihood.</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4181238526"/>
                  </a:ext>
                </a:extLst>
              </a:tr>
              <a:tr h="202865">
                <a:tc>
                  <a:txBody>
                    <a:bodyPr/>
                    <a:lstStyle/>
                    <a:p>
                      <a:pPr algn="ctr"/>
                      <a:r>
                        <a:rPr lang="en-US" sz="1050" dirty="0">
                          <a:solidFill>
                            <a:schemeClr val="bg1"/>
                          </a:solidFill>
                        </a:rPr>
                        <a:t>56</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board or audit committee ensure that corrective action is taken on control deficiencies identified in internal audit reports and/or in management letters issued by external auditors?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The board or audit committee should actively oversee the company's response to deficiencies identified in internal audit reports and external auditor management letters, ensuring that appropriate and timely corrective actions are implemented to strengthen the internal control environment.</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1660361462"/>
                  </a:ext>
                </a:extLst>
              </a:tr>
              <a:tr h="202865">
                <a:tc>
                  <a:txBody>
                    <a:bodyPr/>
                    <a:lstStyle/>
                    <a:p>
                      <a:pPr algn="ctr"/>
                      <a:r>
                        <a:rPr lang="en-US" sz="1050" dirty="0">
                          <a:solidFill>
                            <a:schemeClr val="bg1"/>
                          </a:solidFill>
                        </a:rPr>
                        <a:t>57</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there areas of internal control deficiency reported repeatedly to the board by the internal or external auditors? </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“Repeatedly” means that the deficiencies have been presented in the last two or more management letters from the external auditor, or internal audit reports, or presented by audit committee members orally (board meeting) or in writing to the board. While there may be legitimate reasons for repeat issues identified, this can also suggest that matters are not being addressed or overseen.</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244756912"/>
                  </a:ext>
                </a:extLst>
              </a:tr>
            </a:tbl>
          </a:graphicData>
        </a:graphic>
      </p:graphicFrame>
      <p:sp>
        <p:nvSpPr>
          <p:cNvPr id="3" name="Slide Number Placeholder 2">
            <a:extLst>
              <a:ext uri="{FF2B5EF4-FFF2-40B4-BE49-F238E27FC236}">
                <a16:creationId xmlns:a16="http://schemas.microsoft.com/office/drawing/2014/main" id="{95795E57-5925-EB83-8D53-5FD81F56BA01}"/>
              </a:ext>
            </a:extLst>
          </p:cNvPr>
          <p:cNvSpPr>
            <a:spLocks noGrp="1"/>
          </p:cNvSpPr>
          <p:nvPr>
            <p:ph type="sldNum" sz="quarter" idx="12"/>
          </p:nvPr>
        </p:nvSpPr>
        <p:spPr/>
        <p:txBody>
          <a:bodyPr/>
          <a:lstStyle/>
          <a:p>
            <a:fld id="{056876B3-6861-41A9-AE4A-FB0744D39801}" type="slidenum">
              <a:rPr lang="en-US" smtClean="0"/>
              <a:t>24</a:t>
            </a:fld>
            <a:endParaRPr lang="en-US" dirty="0"/>
          </a:p>
        </p:txBody>
      </p:sp>
    </p:spTree>
    <p:extLst>
      <p:ext uri="{BB962C8B-B14F-4D97-AF65-F5344CB8AC3E}">
        <p14:creationId xmlns:p14="http://schemas.microsoft.com/office/powerpoint/2010/main" val="30179803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ABC7FD-66C4-DEDD-B7A2-028C9F5CD6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442A16-CC27-83D4-5ABA-0AFC2C530A8E}"/>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D97EF5EC-509C-9770-50B4-5EF54748A9B9}"/>
              </a:ext>
            </a:extLst>
          </p:cNvPr>
          <p:cNvGraphicFramePr>
            <a:graphicFrameLocks noGrp="1"/>
          </p:cNvGraphicFramePr>
          <p:nvPr>
            <p:ph idx="1"/>
            <p:extLst>
              <p:ext uri="{D42A27DB-BD31-4B8C-83A1-F6EECF244321}">
                <p14:modId xmlns:p14="http://schemas.microsoft.com/office/powerpoint/2010/main" val="3700189808"/>
              </p:ext>
            </p:extLst>
          </p:nvPr>
        </p:nvGraphicFramePr>
        <p:xfrm>
          <a:off x="628650" y="629055"/>
          <a:ext cx="8080849" cy="4503166"/>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137690">
                <a:tc gridSpan="4">
                  <a:txBody>
                    <a:bodyPr/>
                    <a:lstStyle/>
                    <a:p>
                      <a:pPr algn="l"/>
                      <a:r>
                        <a:rPr lang="en-US" sz="1050" b="1" dirty="0">
                          <a:solidFill>
                            <a:schemeClr val="bg1"/>
                          </a:solidFill>
                        </a:rPr>
                        <a:t>C. Control Environment and Processes</a:t>
                      </a:r>
                    </a:p>
                  </a:txBody>
                  <a:tcPr>
                    <a:solidFill>
                      <a:schemeClr val="tx2">
                        <a:lumMod val="50000"/>
                        <a:lumOff val="50000"/>
                      </a:schemeClr>
                    </a:solidFill>
                  </a:tcPr>
                </a:tc>
                <a:tc hMerge="1">
                  <a:txBody>
                    <a:bodyPr/>
                    <a:lstStyle/>
                    <a:p>
                      <a:pPr marL="0" marR="0" lvl="0" indent="0" algn="just">
                        <a:lnSpc>
                          <a:spcPct val="107000"/>
                        </a:lnSpc>
                        <a:spcBef>
                          <a:spcPts val="200"/>
                        </a:spcBef>
                        <a:spcAft>
                          <a:spcPts val="200"/>
                        </a:spcAft>
                        <a:buSzPts val="1000"/>
                        <a:buFont typeface="+mj-lt"/>
                        <a:buNone/>
                      </a:pPr>
                      <a:endParaRPr lang="en-US" sz="1050" dirty="0"/>
                    </a:p>
                  </a:txBody>
                  <a:tcPr marL="68580" marR="68580" marT="0" marB="0">
                    <a:solidFill>
                      <a:srgbClr val="DCEAF7"/>
                    </a:solidFill>
                  </a:tcPr>
                </a:tc>
                <a:tc hMerge="1">
                  <a:txBody>
                    <a:bodyPr/>
                    <a:lstStyle/>
                    <a:p>
                      <a:pPr marL="0" marR="0" algn="just">
                        <a:lnSpc>
                          <a:spcPct val="107000"/>
                        </a:lnSpc>
                        <a:spcBef>
                          <a:spcPts val="200"/>
                        </a:spcBef>
                        <a:spcAft>
                          <a:spcPts val="200"/>
                        </a:spcAft>
                        <a:buNone/>
                      </a:pPr>
                      <a:endParaRPr lang="en-US" sz="1050" dirty="0"/>
                    </a:p>
                  </a:txBody>
                  <a:tcPr marL="68580" marR="68580" marT="0" marB="0">
                    <a:solidFill>
                      <a:srgbClr val="DCEAF7"/>
                    </a:solidFill>
                  </a:tcPr>
                </a:tc>
                <a:tc hMerge="1">
                  <a:txBody>
                    <a:bodyPr/>
                    <a:lstStyle/>
                    <a:p>
                      <a:endParaRPr lang="en-US" sz="1050" dirty="0"/>
                    </a:p>
                  </a:txBody>
                  <a:tcPr>
                    <a:solidFill>
                      <a:srgbClr val="DCEAF7"/>
                    </a:solidFill>
                  </a:tcPr>
                </a:tc>
                <a:extLst>
                  <a:ext uri="{0D108BD9-81ED-4DB2-BD59-A6C34878D82A}">
                    <a16:rowId xmlns:a16="http://schemas.microsoft.com/office/drawing/2014/main" val="3212166051"/>
                  </a:ext>
                </a:extLst>
              </a:tr>
              <a:tr h="124355">
                <a:tc gridSpan="4">
                  <a:txBody>
                    <a:bodyPr/>
                    <a:lstStyle/>
                    <a:p>
                      <a:pPr algn="l"/>
                      <a:r>
                        <a:rPr lang="en-US" sz="1050" dirty="0">
                          <a:solidFill>
                            <a:schemeClr val="bg1"/>
                          </a:solidFill>
                        </a:rPr>
                        <a:t>Internal Control System</a:t>
                      </a:r>
                    </a:p>
                  </a:txBody>
                  <a:tcPr>
                    <a:solidFill>
                      <a:schemeClr val="tx2">
                        <a:lumMod val="50000"/>
                        <a:lumOff val="50000"/>
                      </a:schemeClr>
                    </a:solidFill>
                  </a:tcPr>
                </a:tc>
                <a:tc hMerge="1">
                  <a:txBody>
                    <a:bodyPr/>
                    <a:lstStyle/>
                    <a:p>
                      <a:pPr marL="0" marR="0" lvl="0" indent="0" algn="just">
                        <a:lnSpc>
                          <a:spcPct val="107000"/>
                        </a:lnSpc>
                        <a:spcBef>
                          <a:spcPts val="200"/>
                        </a:spcBef>
                        <a:spcAft>
                          <a:spcPts val="200"/>
                        </a:spcAft>
                        <a:buSzPts val="1000"/>
                        <a:buFont typeface="+mj-lt"/>
                        <a:buNone/>
                      </a:pPr>
                      <a:endParaRPr lang="en-US" sz="1050" dirty="0"/>
                    </a:p>
                  </a:txBody>
                  <a:tcPr marL="68580" marR="68580" marT="0" marB="0">
                    <a:solidFill>
                      <a:srgbClr val="DCEAF7"/>
                    </a:solidFill>
                  </a:tcPr>
                </a:tc>
                <a:tc hMerge="1">
                  <a:txBody>
                    <a:bodyPr/>
                    <a:lstStyle/>
                    <a:p>
                      <a:pPr marL="0" marR="0" algn="just">
                        <a:lnSpc>
                          <a:spcPct val="107000"/>
                        </a:lnSpc>
                        <a:spcBef>
                          <a:spcPts val="200"/>
                        </a:spcBef>
                        <a:spcAft>
                          <a:spcPts val="200"/>
                        </a:spcAft>
                        <a:buNone/>
                      </a:pPr>
                      <a:endParaRPr lang="en-US" sz="1050" dirty="0"/>
                    </a:p>
                  </a:txBody>
                  <a:tcPr marL="68580" marR="68580" marT="0" marB="0">
                    <a:solidFill>
                      <a:srgbClr val="DCEAF7"/>
                    </a:solidFill>
                  </a:tcPr>
                </a:tc>
                <a:tc hMerge="1">
                  <a:txBody>
                    <a:bodyPr/>
                    <a:lstStyle/>
                    <a:p>
                      <a:endParaRPr lang="en-US" sz="1050" dirty="0"/>
                    </a:p>
                  </a:txBody>
                  <a:tcPr>
                    <a:solidFill>
                      <a:srgbClr val="DCEAF7"/>
                    </a:solidFill>
                  </a:tcPr>
                </a:tc>
                <a:extLst>
                  <a:ext uri="{0D108BD9-81ED-4DB2-BD59-A6C34878D82A}">
                    <a16:rowId xmlns:a16="http://schemas.microsoft.com/office/drawing/2014/main" val="959345249"/>
                  </a:ext>
                </a:extLst>
              </a:tr>
              <a:tr h="202865">
                <a:tc>
                  <a:txBody>
                    <a:bodyPr/>
                    <a:lstStyle/>
                    <a:p>
                      <a:pPr algn="ctr"/>
                      <a:r>
                        <a:rPr lang="en-US" sz="1050" dirty="0">
                          <a:solidFill>
                            <a:schemeClr val="bg1"/>
                          </a:solidFill>
                        </a:rPr>
                        <a:t>54</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internal controls and procedures documented, and periodically (annually) reviewed by senior management?</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Internal controls establish mechanisms, rules and processes to ensure the integrity of financial information, compliance with laws and regulations, and to promote accountability and prevent fraud. They can be contained in an internal control manual or across multiple policies. They can also serve as an outline for policies on ethical behavior, integrity and corporate governance. Procedures should be reviewed, often by the compliance or internal audit units, and updated as findings are identified.</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2852466106"/>
                  </a:ext>
                </a:extLst>
              </a:tr>
              <a:tr h="202865">
                <a:tc>
                  <a:txBody>
                    <a:bodyPr/>
                    <a:lstStyle/>
                    <a:p>
                      <a:pPr algn="ctr"/>
                      <a:r>
                        <a:rPr lang="en-US" sz="1050" dirty="0">
                          <a:solidFill>
                            <a:schemeClr val="bg1"/>
                          </a:solidFill>
                        </a:rPr>
                        <a:t>55</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internal controls developed taking a risk-based approach?</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A risk-based approach means that the internal controls are tailored to address the specific risks the company faces, identifying potential risks before they materialize, and focusing resources where the most significant risks exist, understanding their potential impact and likelihood.</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4181238526"/>
                  </a:ext>
                </a:extLst>
              </a:tr>
              <a:tr h="202865">
                <a:tc>
                  <a:txBody>
                    <a:bodyPr/>
                    <a:lstStyle/>
                    <a:p>
                      <a:pPr algn="ctr"/>
                      <a:r>
                        <a:rPr lang="en-US" sz="1050" dirty="0">
                          <a:solidFill>
                            <a:schemeClr val="bg1"/>
                          </a:solidFill>
                        </a:rPr>
                        <a:t>56</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board or audit committee ensure that corrective action is taken on control deficiencies identified in internal audit reports and/or in management letters issued by external auditors?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The board or audit committee should actively oversee the company's response to deficiencies identified in internal audit reports and external auditor management letters, ensuring that appropriate and timely corrective actions are implemented to strengthen the internal control environment.</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1660361462"/>
                  </a:ext>
                </a:extLst>
              </a:tr>
            </a:tbl>
          </a:graphicData>
        </a:graphic>
      </p:graphicFrame>
      <p:sp>
        <p:nvSpPr>
          <p:cNvPr id="3" name="Slide Number Placeholder 2">
            <a:extLst>
              <a:ext uri="{FF2B5EF4-FFF2-40B4-BE49-F238E27FC236}">
                <a16:creationId xmlns:a16="http://schemas.microsoft.com/office/drawing/2014/main" id="{B5D89A7F-2C47-C729-6CFA-A8B16F18F145}"/>
              </a:ext>
            </a:extLst>
          </p:cNvPr>
          <p:cNvSpPr>
            <a:spLocks noGrp="1"/>
          </p:cNvSpPr>
          <p:nvPr>
            <p:ph type="sldNum" sz="quarter" idx="12"/>
          </p:nvPr>
        </p:nvSpPr>
        <p:spPr/>
        <p:txBody>
          <a:bodyPr/>
          <a:lstStyle/>
          <a:p>
            <a:fld id="{056876B3-6861-41A9-AE4A-FB0744D39801}" type="slidenum">
              <a:rPr lang="en-US" smtClean="0"/>
              <a:t>25</a:t>
            </a:fld>
            <a:endParaRPr lang="en-US" dirty="0"/>
          </a:p>
        </p:txBody>
      </p:sp>
    </p:spTree>
    <p:extLst>
      <p:ext uri="{BB962C8B-B14F-4D97-AF65-F5344CB8AC3E}">
        <p14:creationId xmlns:p14="http://schemas.microsoft.com/office/powerpoint/2010/main" val="40836702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B73C4F-AB2E-67CE-B7CD-33F5F2FAE5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ABDAE1-1311-48A7-0B25-68730768F43B}"/>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BCA62329-E414-9C01-9487-B973727B895B}"/>
              </a:ext>
            </a:extLst>
          </p:cNvPr>
          <p:cNvGraphicFramePr>
            <a:graphicFrameLocks noGrp="1"/>
          </p:cNvGraphicFramePr>
          <p:nvPr>
            <p:ph idx="1"/>
            <p:extLst>
              <p:ext uri="{D42A27DB-BD31-4B8C-83A1-F6EECF244321}">
                <p14:modId xmlns:p14="http://schemas.microsoft.com/office/powerpoint/2010/main" val="1311488947"/>
              </p:ext>
            </p:extLst>
          </p:nvPr>
        </p:nvGraphicFramePr>
        <p:xfrm>
          <a:off x="628650" y="629055"/>
          <a:ext cx="8080849" cy="4342638"/>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57</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there areas of internal control deficiency reported repeatedly to the board by the internal or external auditors? </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“Repeatedly” means that the deficiencies have been presented in the last two or more management letters from the external auditor, or internal audit reports, or presented by audit committee members orally (board meeting) or in writing to the board. While there may be legitimate reasons for repeat issues identified, this can also suggest that matters are not being addressed or overseen.</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1917083546"/>
                  </a:ext>
                </a:extLst>
              </a:tr>
              <a:tr h="202865">
                <a:tc>
                  <a:txBody>
                    <a:bodyPr/>
                    <a:lstStyle/>
                    <a:p>
                      <a:pPr algn="ctr"/>
                      <a:r>
                        <a:rPr lang="en-US" sz="1050" dirty="0">
                          <a:solidFill>
                            <a:schemeClr val="bg1"/>
                          </a:solidFill>
                        </a:rPr>
                        <a:t>58</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In the last five years, has the company been censured (via fines, penalties, or suspension) by any regulatory or supervisory body for any inadequacies in its control environment or processes, auditing and compliance (including, without limitation, its AML and/or CFT practices)?</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Consider censure and other legal penalties like fines and suspension.</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2852466106"/>
                  </a:ext>
                </a:extLst>
              </a:tr>
              <a:tr h="202865">
                <a:tc>
                  <a:txBody>
                    <a:bodyPr/>
                    <a:lstStyle/>
                    <a:p>
                      <a:pPr algn="ctr"/>
                      <a:r>
                        <a:rPr lang="en-US" sz="1050" dirty="0">
                          <a:solidFill>
                            <a:schemeClr val="bg1"/>
                          </a:solidFill>
                        </a:rPr>
                        <a:t>59</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Is the company’s internal control system in accordance with any international standards?</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An internal control system is considered aligned with international standards when it is designed and evaluated following recognized frameworks such as COSO, Basel Committee guidelines for financial institutions, or ISO standards (e.g., ISO 37301 for compliance management). These standards provide structured principles and best practices to ensure effective risk management, control activities, information flow, and monitoring processes across the organization.</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4181238526"/>
                  </a:ext>
                </a:extLst>
              </a:tr>
            </a:tbl>
          </a:graphicData>
        </a:graphic>
      </p:graphicFrame>
      <p:sp>
        <p:nvSpPr>
          <p:cNvPr id="3" name="Slide Number Placeholder 2">
            <a:extLst>
              <a:ext uri="{FF2B5EF4-FFF2-40B4-BE49-F238E27FC236}">
                <a16:creationId xmlns:a16="http://schemas.microsoft.com/office/drawing/2014/main" id="{D49F49E9-3552-4F71-8DA5-74B84476690F}"/>
              </a:ext>
            </a:extLst>
          </p:cNvPr>
          <p:cNvSpPr>
            <a:spLocks noGrp="1"/>
          </p:cNvSpPr>
          <p:nvPr>
            <p:ph type="sldNum" sz="quarter" idx="12"/>
          </p:nvPr>
        </p:nvSpPr>
        <p:spPr/>
        <p:txBody>
          <a:bodyPr/>
          <a:lstStyle/>
          <a:p>
            <a:fld id="{056876B3-6861-41A9-AE4A-FB0744D39801}" type="slidenum">
              <a:rPr lang="en-US" smtClean="0"/>
              <a:t>26</a:t>
            </a:fld>
            <a:endParaRPr lang="en-US" dirty="0"/>
          </a:p>
        </p:txBody>
      </p:sp>
    </p:spTree>
    <p:extLst>
      <p:ext uri="{BB962C8B-B14F-4D97-AF65-F5344CB8AC3E}">
        <p14:creationId xmlns:p14="http://schemas.microsoft.com/office/powerpoint/2010/main" val="7079748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B15F59-EDF8-7D2D-CB0C-08DC9C4B39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0707B3-D736-AFAC-038B-0B160A2138A3}"/>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B13B2659-75E9-42D7-5876-6543B7187BDF}"/>
              </a:ext>
            </a:extLst>
          </p:cNvPr>
          <p:cNvGraphicFramePr>
            <a:graphicFrameLocks noGrp="1"/>
          </p:cNvGraphicFramePr>
          <p:nvPr>
            <p:ph idx="1"/>
            <p:extLst>
              <p:ext uri="{D42A27DB-BD31-4B8C-83A1-F6EECF244321}">
                <p14:modId xmlns:p14="http://schemas.microsoft.com/office/powerpoint/2010/main" val="2815172691"/>
              </p:ext>
            </p:extLst>
          </p:nvPr>
        </p:nvGraphicFramePr>
        <p:xfrm>
          <a:off x="628650" y="629055"/>
          <a:ext cx="8080849" cy="4513834"/>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60</a:t>
                      </a:r>
                    </a:p>
                  </a:txBody>
                  <a:tcPr>
                    <a:solidFill>
                      <a:schemeClr val="accent2">
                        <a:lumMod val="60000"/>
                        <a:lumOff val="40000"/>
                      </a:schemeClr>
                    </a:solidFill>
                  </a:tcPr>
                </a:tc>
                <a:tc>
                  <a:txBody>
                    <a:bodyPr/>
                    <a:lstStyle/>
                    <a:p>
                      <a:pPr marL="0" marR="0" lvl="0" indent="0">
                        <a:lnSpc>
                          <a:spcPct val="107000"/>
                        </a:lnSpc>
                        <a:spcBef>
                          <a:spcPts val="200"/>
                        </a:spcBef>
                        <a:spcAft>
                          <a:spcPts val="200"/>
                        </a:spcAft>
                        <a:buSzPts val="1000"/>
                        <a:buFont typeface="+mj-lt"/>
                        <a:buNone/>
                      </a:pPr>
                      <a:r>
                        <a:rPr lang="en-US" sz="1050" dirty="0"/>
                        <a:t>Does the company have a documented Related Party Transaction (RPT) policy or a Related Party Lending (RPL) policy (for financial institutions) with procedures to ensure such transactions are conducted at arm's length, and have been subject to an objective review procedure, followed by approval from the board?</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Related party transactions are financial dealings or arrangements between two parties that have a pre-existing relationship or common interest. Relationships can occur between a company and its subsidiaries, affiliates, major shareholders, key management personnel, board members or family members. An RPT/RPL policy should ensure that all such transactions are conducted in an open, transparent, and fair manner, with no potential for conflicts of interest. The policy includes the definition of related parties and outlines the requirements for disclosing RPT/RPLs, including the timing and format of disclosure. The RPT/RPL policy requires arm’s length terms (including as to price) and establishes a conflict-free approval process, specifying who is responsible for reviewing and approving such transactions. </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1660361462"/>
                  </a:ext>
                </a:extLst>
              </a:tr>
              <a:tr h="202865">
                <a:tc>
                  <a:txBody>
                    <a:bodyPr/>
                    <a:lstStyle/>
                    <a:p>
                      <a:pPr algn="ctr"/>
                      <a:r>
                        <a:rPr lang="en-US" sz="1050" dirty="0">
                          <a:solidFill>
                            <a:schemeClr val="bg1"/>
                          </a:solidFill>
                        </a:rPr>
                        <a:t>61</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have formal policies for managing conflicts of interest between executives and board members, managers and employees, service providers and the company (i.e., external auditors)?</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Examples of policies are conflict of interest policy, code of conduct, third-party management policy, and insider dealing policy.</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244756912"/>
                  </a:ext>
                </a:extLst>
              </a:tr>
              <a:tr h="202865">
                <a:tc>
                  <a:txBody>
                    <a:bodyPr/>
                    <a:lstStyle/>
                    <a:p>
                      <a:pPr algn="ctr"/>
                      <a:r>
                        <a:rPr lang="en-US" sz="1050" dirty="0">
                          <a:solidFill>
                            <a:schemeClr val="bg1"/>
                          </a:solidFill>
                        </a:rPr>
                        <a:t>62</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keep a register in which all board members and employees declare annually their conflicts of interest?</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Regular declarations ensure that potential conflicts are disclosed and encourage ethical behavior by reminding employees and board members of their duty to act in the company’s best interest.</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621902904"/>
                  </a:ext>
                </a:extLst>
              </a:tr>
            </a:tbl>
          </a:graphicData>
        </a:graphic>
      </p:graphicFrame>
      <p:sp>
        <p:nvSpPr>
          <p:cNvPr id="3" name="Slide Number Placeholder 2">
            <a:extLst>
              <a:ext uri="{FF2B5EF4-FFF2-40B4-BE49-F238E27FC236}">
                <a16:creationId xmlns:a16="http://schemas.microsoft.com/office/drawing/2014/main" id="{C87FF199-14FD-B79D-06A0-EFA0671C2C69}"/>
              </a:ext>
            </a:extLst>
          </p:cNvPr>
          <p:cNvSpPr>
            <a:spLocks noGrp="1"/>
          </p:cNvSpPr>
          <p:nvPr>
            <p:ph type="sldNum" sz="quarter" idx="12"/>
          </p:nvPr>
        </p:nvSpPr>
        <p:spPr/>
        <p:txBody>
          <a:bodyPr/>
          <a:lstStyle/>
          <a:p>
            <a:fld id="{056876B3-6861-41A9-AE4A-FB0744D39801}" type="slidenum">
              <a:rPr lang="en-US" smtClean="0"/>
              <a:t>27</a:t>
            </a:fld>
            <a:endParaRPr lang="en-US" dirty="0"/>
          </a:p>
        </p:txBody>
      </p:sp>
    </p:spTree>
    <p:extLst>
      <p:ext uri="{BB962C8B-B14F-4D97-AF65-F5344CB8AC3E}">
        <p14:creationId xmlns:p14="http://schemas.microsoft.com/office/powerpoint/2010/main" val="3229794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673B59-2A52-90AD-A0E8-AD0773610F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4EDBE9-968B-9360-1B0B-D59BB163932F}"/>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FCECE0B5-B4A4-B553-B40F-418B3D4FFD9A}"/>
              </a:ext>
            </a:extLst>
          </p:cNvPr>
          <p:cNvGraphicFramePr>
            <a:graphicFrameLocks noGrp="1"/>
          </p:cNvGraphicFramePr>
          <p:nvPr>
            <p:ph idx="1"/>
            <p:extLst>
              <p:ext uri="{D42A27DB-BD31-4B8C-83A1-F6EECF244321}">
                <p14:modId xmlns:p14="http://schemas.microsoft.com/office/powerpoint/2010/main" val="4217371541"/>
              </p:ext>
            </p:extLst>
          </p:nvPr>
        </p:nvGraphicFramePr>
        <p:xfrm>
          <a:off x="628650" y="629055"/>
          <a:ext cx="8080849" cy="4930648"/>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137690">
                <a:tc gridSpan="4">
                  <a:txBody>
                    <a:bodyPr/>
                    <a:lstStyle/>
                    <a:p>
                      <a:pPr algn="l"/>
                      <a:r>
                        <a:rPr lang="en-US" sz="1050" b="0" dirty="0">
                          <a:solidFill>
                            <a:schemeClr val="bg1"/>
                          </a:solidFill>
                        </a:rPr>
                        <a:t>Internal Audit</a:t>
                      </a:r>
                    </a:p>
                  </a:txBody>
                  <a:tcPr>
                    <a:solidFill>
                      <a:schemeClr val="tx2">
                        <a:lumMod val="50000"/>
                        <a:lumOff val="50000"/>
                      </a:schemeClr>
                    </a:solidFill>
                  </a:tcPr>
                </a:tc>
                <a:tc hMerge="1">
                  <a:txBody>
                    <a:bodyPr/>
                    <a:lstStyle/>
                    <a:p>
                      <a:pPr marL="0" marR="0" lvl="0" indent="0" algn="just">
                        <a:lnSpc>
                          <a:spcPct val="107000"/>
                        </a:lnSpc>
                        <a:spcBef>
                          <a:spcPts val="200"/>
                        </a:spcBef>
                        <a:spcAft>
                          <a:spcPts val="200"/>
                        </a:spcAft>
                        <a:buSzPts val="1000"/>
                        <a:buFont typeface="+mj-lt"/>
                        <a:buNone/>
                      </a:pPr>
                      <a:endParaRPr lang="en-US" sz="1050" dirty="0"/>
                    </a:p>
                  </a:txBody>
                  <a:tcPr marL="68580" marR="68580" marT="0" marB="0">
                    <a:solidFill>
                      <a:srgbClr val="DCEAF7"/>
                    </a:solidFill>
                  </a:tcPr>
                </a:tc>
                <a:tc hMerge="1">
                  <a:txBody>
                    <a:bodyPr/>
                    <a:lstStyle/>
                    <a:p>
                      <a:pPr marL="0" marR="0" algn="just">
                        <a:lnSpc>
                          <a:spcPct val="107000"/>
                        </a:lnSpc>
                        <a:spcBef>
                          <a:spcPts val="200"/>
                        </a:spcBef>
                        <a:spcAft>
                          <a:spcPts val="200"/>
                        </a:spcAft>
                        <a:buNone/>
                      </a:pPr>
                      <a:endParaRPr lang="en-US" sz="1050" dirty="0"/>
                    </a:p>
                  </a:txBody>
                  <a:tcPr marL="68580" marR="68580" marT="0" marB="0">
                    <a:solidFill>
                      <a:srgbClr val="DCEAF7"/>
                    </a:solidFill>
                  </a:tcPr>
                </a:tc>
                <a:tc hMerge="1">
                  <a:txBody>
                    <a:bodyPr/>
                    <a:lstStyle/>
                    <a:p>
                      <a:endParaRPr lang="en-US" sz="1050" dirty="0"/>
                    </a:p>
                  </a:txBody>
                  <a:tcPr>
                    <a:solidFill>
                      <a:srgbClr val="DCEAF7"/>
                    </a:solidFill>
                  </a:tcPr>
                </a:tc>
                <a:extLst>
                  <a:ext uri="{0D108BD9-81ED-4DB2-BD59-A6C34878D82A}">
                    <a16:rowId xmlns:a16="http://schemas.microsoft.com/office/drawing/2014/main" val="3212166051"/>
                  </a:ext>
                </a:extLst>
              </a:tr>
              <a:tr h="202865">
                <a:tc>
                  <a:txBody>
                    <a:bodyPr/>
                    <a:lstStyle/>
                    <a:p>
                      <a:pPr algn="ctr"/>
                      <a:r>
                        <a:rPr lang="en-US" sz="1050" dirty="0">
                          <a:solidFill>
                            <a:schemeClr val="bg1"/>
                          </a:solidFill>
                        </a:rPr>
                        <a:t>63</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internal audit function have its own internal audit charter?</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The internal audit charter defines the purpose, authority, and responsibilities of the internal audit function, ensuring its independence and alignment with governance best practices. It establishes clear reporting lines, access to information, and audit scope, reinforcing accountability to the board or audit committee. A well-structured charter enhances transparency, safeguards objectivity, and strengthens the company’s risk management and internal controls.</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2852466106"/>
                  </a:ext>
                </a:extLst>
              </a:tr>
              <a:tr h="202865">
                <a:tc>
                  <a:txBody>
                    <a:bodyPr/>
                    <a:lstStyle/>
                    <a:p>
                      <a:pPr algn="ctr"/>
                      <a:r>
                        <a:rPr lang="en-US" sz="1050" dirty="0">
                          <a:solidFill>
                            <a:schemeClr val="bg1"/>
                          </a:solidFill>
                        </a:rPr>
                        <a:t>64</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head of internal audit report directly to the board (or the audit committee, if applicable), while reporting on an administrative basis only to the CEO? </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Reporting lines are established to ensure both independence and effective oversight.</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4181238526"/>
                  </a:ext>
                </a:extLst>
              </a:tr>
              <a:tr h="202865">
                <a:tc>
                  <a:txBody>
                    <a:bodyPr/>
                    <a:lstStyle/>
                    <a:p>
                      <a:pPr algn="ctr"/>
                      <a:r>
                        <a:rPr lang="en-US" sz="1050" dirty="0">
                          <a:solidFill>
                            <a:schemeClr val="bg1"/>
                          </a:solidFill>
                        </a:rPr>
                        <a:t>65</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Is the head of internal audit recruited independently from management?</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Independent recruitment refers to the hiring process conducted without undue influence from the company’s management. It is often carried out by an independent recruitment firm and is overseen by the audit committee. Giving the board/audit committee the power to hire and dismiss the head of internal audit prevents conflicts of interest with management and establishes accountability to the board for its performance.</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1660361462"/>
                  </a:ext>
                </a:extLst>
              </a:tr>
              <a:tr h="202865">
                <a:tc>
                  <a:txBody>
                    <a:bodyPr/>
                    <a:lstStyle/>
                    <a:p>
                      <a:pPr algn="ctr"/>
                      <a:r>
                        <a:rPr lang="en-US" sz="1050" dirty="0">
                          <a:solidFill>
                            <a:schemeClr val="bg1"/>
                          </a:solidFill>
                        </a:rPr>
                        <a:t>66</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If the internal audit function is outsourced, has the board approved a policy for the selection of internal audit service providers and has a scope of work for the internal auditor been defined?</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The policy helps prevent conflicts of interest and ensure a transparent, unbiased and predictable selection process. </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1215762009"/>
                  </a:ext>
                </a:extLst>
              </a:tr>
            </a:tbl>
          </a:graphicData>
        </a:graphic>
      </p:graphicFrame>
      <p:sp>
        <p:nvSpPr>
          <p:cNvPr id="3" name="Slide Number Placeholder 2">
            <a:extLst>
              <a:ext uri="{FF2B5EF4-FFF2-40B4-BE49-F238E27FC236}">
                <a16:creationId xmlns:a16="http://schemas.microsoft.com/office/drawing/2014/main" id="{AEFC3895-496C-D93C-6E9D-45CE6279B2EA}"/>
              </a:ext>
            </a:extLst>
          </p:cNvPr>
          <p:cNvSpPr>
            <a:spLocks noGrp="1"/>
          </p:cNvSpPr>
          <p:nvPr>
            <p:ph type="sldNum" sz="quarter" idx="12"/>
          </p:nvPr>
        </p:nvSpPr>
        <p:spPr/>
        <p:txBody>
          <a:bodyPr/>
          <a:lstStyle/>
          <a:p>
            <a:fld id="{056876B3-6861-41A9-AE4A-FB0744D39801}" type="slidenum">
              <a:rPr lang="en-US" smtClean="0"/>
              <a:t>28</a:t>
            </a:fld>
            <a:endParaRPr lang="en-US" dirty="0"/>
          </a:p>
        </p:txBody>
      </p:sp>
    </p:spTree>
    <p:extLst>
      <p:ext uri="{BB962C8B-B14F-4D97-AF65-F5344CB8AC3E}">
        <p14:creationId xmlns:p14="http://schemas.microsoft.com/office/powerpoint/2010/main" val="31853290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C09F68-79B9-79B0-98BF-DF4E2A7481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EB862A-C417-2F7D-0550-14029A1A6220}"/>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94B9B19D-4B85-801C-8A33-FFB739EAA301}"/>
              </a:ext>
            </a:extLst>
          </p:cNvPr>
          <p:cNvGraphicFramePr>
            <a:graphicFrameLocks noGrp="1"/>
          </p:cNvGraphicFramePr>
          <p:nvPr>
            <p:ph idx="1"/>
            <p:extLst>
              <p:ext uri="{D42A27DB-BD31-4B8C-83A1-F6EECF244321}">
                <p14:modId xmlns:p14="http://schemas.microsoft.com/office/powerpoint/2010/main" val="2870895347"/>
              </p:ext>
            </p:extLst>
          </p:nvPr>
        </p:nvGraphicFramePr>
        <p:xfrm>
          <a:off x="628650" y="629055"/>
          <a:ext cx="8080849" cy="4850384"/>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67</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internal audit work plans risk-based and approved by the audit committee or the board?</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a:t>The head of internal audit should consult with senior management and the board to understand their concerns and expectations for the audit. The final audit plan should be reviewed and approved by the board or the audit committee, to ensure the plan has the necessary oversight and support.</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2852466106"/>
                  </a:ext>
                </a:extLst>
              </a:tr>
              <a:tr h="202865">
                <a:tc>
                  <a:txBody>
                    <a:bodyPr/>
                    <a:lstStyle/>
                    <a:p>
                      <a:pPr algn="ctr"/>
                      <a:r>
                        <a:rPr lang="en-US" sz="1050" dirty="0">
                          <a:solidFill>
                            <a:schemeClr val="bg1"/>
                          </a:solidFill>
                        </a:rPr>
                        <a:t>68</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internal audit function prepare a periodic internal audit report that is submitted to the audit committee and/or the board?</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a:t>An internal audit report is prepared by the internal audit function to communicate its findings, conclusions and recommendations. This should include an evaluation of the company’s internal controls, risk management, and governance processes. </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4181238526"/>
                  </a:ext>
                </a:extLst>
              </a:tr>
              <a:tr h="202865">
                <a:tc>
                  <a:txBody>
                    <a:bodyPr/>
                    <a:lstStyle/>
                    <a:p>
                      <a:pPr algn="ctr"/>
                      <a:r>
                        <a:rPr lang="en-US" sz="1050" dirty="0">
                          <a:solidFill>
                            <a:schemeClr val="bg1"/>
                          </a:solidFill>
                        </a:rPr>
                        <a:t>69</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internal audit function have any operational responsibilities in addition to its audit role?</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a:t>Consider any role in day-to-day operations or consultancy services provided by the internal auditor for process improvements or the implementation of new company systems. Limited advisory roles can be acceptable if they do not compromise the internal audit function’s independence and objectivity.</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1660361462"/>
                  </a:ext>
                </a:extLst>
              </a:tr>
              <a:tr h="202865">
                <a:tc>
                  <a:txBody>
                    <a:bodyPr/>
                    <a:lstStyle/>
                    <a:p>
                      <a:pPr algn="ctr"/>
                      <a:r>
                        <a:rPr lang="en-US" sz="1050" dirty="0">
                          <a:solidFill>
                            <a:schemeClr val="bg1"/>
                          </a:solidFill>
                        </a:rPr>
                        <a:t>70</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internal audit interface regularly with the external auditor?</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The coordination of efforts between internal and external auditors allows for a more efficient audit process, a more effective identification of risks and a continuous improvement cycle. Regular interface means at least on a quarterly basis to hold an annual planning meeting, and continuous communication. The audit committee (or equivalent) should be responsible for overseeing the relationship between internal and external auditors.</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1215762009"/>
                  </a:ext>
                </a:extLst>
              </a:tr>
            </a:tbl>
          </a:graphicData>
        </a:graphic>
      </p:graphicFrame>
      <p:sp>
        <p:nvSpPr>
          <p:cNvPr id="3" name="Slide Number Placeholder 2">
            <a:extLst>
              <a:ext uri="{FF2B5EF4-FFF2-40B4-BE49-F238E27FC236}">
                <a16:creationId xmlns:a16="http://schemas.microsoft.com/office/drawing/2014/main" id="{C815AD5E-3A77-86BC-3800-17DB0A6B01F4}"/>
              </a:ext>
            </a:extLst>
          </p:cNvPr>
          <p:cNvSpPr>
            <a:spLocks noGrp="1"/>
          </p:cNvSpPr>
          <p:nvPr>
            <p:ph type="sldNum" sz="quarter" idx="12"/>
          </p:nvPr>
        </p:nvSpPr>
        <p:spPr/>
        <p:txBody>
          <a:bodyPr/>
          <a:lstStyle/>
          <a:p>
            <a:fld id="{056876B3-6861-41A9-AE4A-FB0744D39801}" type="slidenum">
              <a:rPr lang="en-US" smtClean="0"/>
              <a:t>29</a:t>
            </a:fld>
            <a:endParaRPr lang="en-US" dirty="0"/>
          </a:p>
        </p:txBody>
      </p:sp>
    </p:spTree>
    <p:extLst>
      <p:ext uri="{BB962C8B-B14F-4D97-AF65-F5344CB8AC3E}">
        <p14:creationId xmlns:p14="http://schemas.microsoft.com/office/powerpoint/2010/main" val="3505525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761081-DFDC-BE07-891B-E525F38CEF21}"/>
              </a:ext>
            </a:extLst>
          </p:cNvPr>
          <p:cNvSpPr>
            <a:spLocks noGrp="1"/>
          </p:cNvSpPr>
          <p:nvPr>
            <p:ph type="title"/>
          </p:nvPr>
        </p:nvSpPr>
        <p:spPr>
          <a:xfrm>
            <a:off x="628650" y="365127"/>
            <a:ext cx="7886700" cy="691946"/>
          </a:xfrm>
        </p:spPr>
        <p:txBody>
          <a:bodyPr>
            <a:normAutofit/>
          </a:bodyPr>
          <a:lstStyle/>
          <a:p>
            <a:r>
              <a:rPr lang="en-US" sz="3600" b="1" dirty="0"/>
              <a:t>Glossary of Terms</a:t>
            </a:r>
          </a:p>
        </p:txBody>
      </p:sp>
      <p:sp>
        <p:nvSpPr>
          <p:cNvPr id="3" name="Content Placeholder 2">
            <a:extLst>
              <a:ext uri="{FF2B5EF4-FFF2-40B4-BE49-F238E27FC236}">
                <a16:creationId xmlns:a16="http://schemas.microsoft.com/office/drawing/2014/main" id="{C9A21087-87FD-8102-FD14-E9F52306D658}"/>
              </a:ext>
            </a:extLst>
          </p:cNvPr>
          <p:cNvSpPr>
            <a:spLocks noGrp="1"/>
          </p:cNvSpPr>
          <p:nvPr>
            <p:ph idx="1"/>
          </p:nvPr>
        </p:nvSpPr>
        <p:spPr>
          <a:xfrm>
            <a:off x="628650" y="1057073"/>
            <a:ext cx="7886700" cy="4944793"/>
          </a:xfrm>
        </p:spPr>
        <p:txBody>
          <a:bodyPr>
            <a:normAutofit fontScale="32500" lnSpcReduction="20000"/>
          </a:bodyPr>
          <a:lstStyle/>
          <a:p>
            <a:pPr marL="0" indent="0">
              <a:buNone/>
            </a:pPr>
            <a:r>
              <a:rPr lang="en-US" b="1" dirty="0"/>
              <a:t>AML</a:t>
            </a:r>
            <a:r>
              <a:rPr lang="en-US" dirty="0"/>
              <a:t> – Anti-Money Laundering</a:t>
            </a:r>
          </a:p>
          <a:p>
            <a:pPr marL="0" indent="0">
              <a:buNone/>
            </a:pPr>
            <a:r>
              <a:rPr lang="en-US" b="1" dirty="0"/>
              <a:t>CCO</a:t>
            </a:r>
            <a:r>
              <a:rPr lang="en-US" dirty="0"/>
              <a:t> – Chief Compliance Officer</a:t>
            </a:r>
          </a:p>
          <a:p>
            <a:pPr marL="0" indent="0">
              <a:buNone/>
            </a:pPr>
            <a:r>
              <a:rPr lang="en-US" b="1" dirty="0"/>
              <a:t>CEO</a:t>
            </a:r>
            <a:r>
              <a:rPr lang="en-US" dirty="0"/>
              <a:t> – Chief Executive Officer</a:t>
            </a:r>
          </a:p>
          <a:p>
            <a:pPr marL="0" indent="0">
              <a:buNone/>
            </a:pPr>
            <a:r>
              <a:rPr lang="en-US" b="1" dirty="0"/>
              <a:t>CFO</a:t>
            </a:r>
            <a:r>
              <a:rPr lang="en-US" dirty="0"/>
              <a:t> – Chief Financial Officer</a:t>
            </a:r>
          </a:p>
          <a:p>
            <a:pPr marL="0" indent="0">
              <a:buNone/>
            </a:pPr>
            <a:r>
              <a:rPr lang="en-US" b="1" dirty="0"/>
              <a:t>COO</a:t>
            </a:r>
            <a:r>
              <a:rPr lang="en-US" dirty="0"/>
              <a:t> – Chief Operating Officer</a:t>
            </a:r>
          </a:p>
          <a:p>
            <a:pPr marL="0" indent="0">
              <a:buNone/>
            </a:pPr>
            <a:r>
              <a:rPr lang="en-US" b="1" dirty="0"/>
              <a:t>COSO</a:t>
            </a:r>
            <a:r>
              <a:rPr lang="en-US" dirty="0"/>
              <a:t> – Committee of Sponsoring Organizations of the Treadway Commission (Internal Control Framework)</a:t>
            </a:r>
          </a:p>
          <a:p>
            <a:pPr marL="0" indent="0">
              <a:buNone/>
            </a:pPr>
            <a:r>
              <a:rPr lang="en-US" b="1" dirty="0"/>
              <a:t>CRO</a:t>
            </a:r>
            <a:r>
              <a:rPr lang="en-US" dirty="0"/>
              <a:t> – Chief Risk Officer</a:t>
            </a:r>
          </a:p>
          <a:p>
            <a:pPr marL="0" indent="0">
              <a:buNone/>
            </a:pPr>
            <a:r>
              <a:rPr lang="en-US" b="1" dirty="0"/>
              <a:t>CSO</a:t>
            </a:r>
            <a:r>
              <a:rPr lang="en-US" dirty="0"/>
              <a:t> – Chief Sustainability Officer</a:t>
            </a:r>
          </a:p>
          <a:p>
            <a:pPr marL="0" indent="0">
              <a:buNone/>
            </a:pPr>
            <a:r>
              <a:rPr lang="en-US" b="1" dirty="0"/>
              <a:t>CFT</a:t>
            </a:r>
            <a:r>
              <a:rPr lang="en-US" dirty="0"/>
              <a:t> – Countering the Financing of Terrorism</a:t>
            </a:r>
          </a:p>
          <a:p>
            <a:pPr marL="0" indent="0">
              <a:buNone/>
            </a:pPr>
            <a:r>
              <a:rPr lang="en-US" b="1" dirty="0"/>
              <a:t>E&amp;S</a:t>
            </a:r>
            <a:r>
              <a:rPr lang="en-US" dirty="0"/>
              <a:t> – Environmental and Social</a:t>
            </a:r>
          </a:p>
          <a:p>
            <a:pPr marL="0" indent="0">
              <a:buNone/>
            </a:pPr>
            <a:r>
              <a:rPr lang="en-US" b="1" dirty="0"/>
              <a:t>ECM</a:t>
            </a:r>
            <a:r>
              <a:rPr lang="en-US" dirty="0"/>
              <a:t> – External Communications Mechanism</a:t>
            </a:r>
          </a:p>
          <a:p>
            <a:pPr marL="0" indent="0">
              <a:buNone/>
            </a:pPr>
            <a:r>
              <a:rPr lang="en-US" b="1" dirty="0"/>
              <a:t>ESG</a:t>
            </a:r>
            <a:r>
              <a:rPr lang="en-US" dirty="0"/>
              <a:t> – Environmental, Social, and Governance</a:t>
            </a:r>
          </a:p>
          <a:p>
            <a:pPr marL="0" indent="0">
              <a:buNone/>
            </a:pPr>
            <a:r>
              <a:rPr lang="en-US" b="1" dirty="0"/>
              <a:t>GHG</a:t>
            </a:r>
            <a:r>
              <a:rPr lang="en-US" dirty="0"/>
              <a:t> – Greenhouse Gas</a:t>
            </a:r>
          </a:p>
          <a:p>
            <a:pPr marL="0" indent="0">
              <a:buNone/>
            </a:pPr>
            <a:r>
              <a:rPr lang="en-US" b="1" dirty="0"/>
              <a:t>GRI</a:t>
            </a:r>
            <a:r>
              <a:rPr lang="en-US" dirty="0"/>
              <a:t> – Global Reporting Initiative</a:t>
            </a:r>
          </a:p>
          <a:p>
            <a:pPr marL="0" indent="0">
              <a:buNone/>
            </a:pPr>
            <a:r>
              <a:rPr lang="en-US" b="1" dirty="0"/>
              <a:t>IFRS</a:t>
            </a:r>
            <a:r>
              <a:rPr lang="en-US" dirty="0"/>
              <a:t> – International Financial Reporting Standards</a:t>
            </a:r>
          </a:p>
          <a:p>
            <a:pPr marL="0" indent="0">
              <a:buNone/>
            </a:pPr>
            <a:r>
              <a:rPr lang="en-US" b="1" dirty="0"/>
              <a:t>IIA</a:t>
            </a:r>
            <a:r>
              <a:rPr lang="en-US" dirty="0"/>
              <a:t> – Institute of Internal Auditors</a:t>
            </a:r>
          </a:p>
          <a:p>
            <a:pPr marL="0" indent="0">
              <a:buNone/>
            </a:pPr>
            <a:r>
              <a:rPr lang="en-US" b="1" dirty="0"/>
              <a:t>ISO</a:t>
            </a:r>
            <a:r>
              <a:rPr lang="en-US" dirty="0"/>
              <a:t> – International Organization for Standardization</a:t>
            </a:r>
          </a:p>
          <a:p>
            <a:pPr marL="0" indent="0">
              <a:buNone/>
            </a:pPr>
            <a:r>
              <a:rPr lang="en-US" b="1" dirty="0"/>
              <a:t>KPI</a:t>
            </a:r>
            <a:r>
              <a:rPr lang="en-US" dirty="0"/>
              <a:t> – Key Performance Indicator</a:t>
            </a:r>
          </a:p>
          <a:p>
            <a:pPr marL="0" indent="0">
              <a:buNone/>
            </a:pPr>
            <a:r>
              <a:rPr lang="en-US" b="1" dirty="0"/>
              <a:t>KYC</a:t>
            </a:r>
            <a:r>
              <a:rPr lang="en-US" dirty="0"/>
              <a:t> – Know Your Client / Know Your Customer</a:t>
            </a:r>
          </a:p>
          <a:p>
            <a:pPr marL="0" indent="0">
              <a:buNone/>
            </a:pPr>
            <a:r>
              <a:rPr lang="en-US" b="1" dirty="0"/>
              <a:t>MSME – </a:t>
            </a:r>
            <a:r>
              <a:rPr lang="en-US" dirty="0"/>
              <a:t>Micro, Small, and Medium Enterprise</a:t>
            </a:r>
          </a:p>
          <a:p>
            <a:pPr marL="0" indent="0">
              <a:buNone/>
            </a:pPr>
            <a:r>
              <a:rPr lang="en-US" b="1" dirty="0"/>
              <a:t>PRI</a:t>
            </a:r>
            <a:r>
              <a:rPr lang="en-US" dirty="0"/>
              <a:t> – Principles for Responsible Investment</a:t>
            </a:r>
          </a:p>
        </p:txBody>
      </p:sp>
      <p:sp>
        <p:nvSpPr>
          <p:cNvPr id="4" name="Slide Number Placeholder 3">
            <a:extLst>
              <a:ext uri="{FF2B5EF4-FFF2-40B4-BE49-F238E27FC236}">
                <a16:creationId xmlns:a16="http://schemas.microsoft.com/office/drawing/2014/main" id="{11E636EA-D892-453A-CBFA-143A0C5929CB}"/>
              </a:ext>
            </a:extLst>
          </p:cNvPr>
          <p:cNvSpPr>
            <a:spLocks noGrp="1"/>
          </p:cNvSpPr>
          <p:nvPr>
            <p:ph type="sldNum" sz="quarter" idx="12"/>
          </p:nvPr>
        </p:nvSpPr>
        <p:spPr/>
        <p:txBody>
          <a:bodyPr/>
          <a:lstStyle/>
          <a:p>
            <a:fld id="{056876B3-6861-41A9-AE4A-FB0744D39801}" type="slidenum">
              <a:rPr lang="en-US" smtClean="0"/>
              <a:t>3</a:t>
            </a:fld>
            <a:endParaRPr lang="en-US" dirty="0"/>
          </a:p>
        </p:txBody>
      </p:sp>
    </p:spTree>
    <p:extLst>
      <p:ext uri="{BB962C8B-B14F-4D97-AF65-F5344CB8AC3E}">
        <p14:creationId xmlns:p14="http://schemas.microsoft.com/office/powerpoint/2010/main" val="476152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305355-06CF-EE81-4E46-18498E2B7F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23B028-C9F7-F9DF-4A78-0E444DD0282E}"/>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531125C8-CCBE-1119-4374-9C0A3C42E728}"/>
              </a:ext>
            </a:extLst>
          </p:cNvPr>
          <p:cNvGraphicFramePr>
            <a:graphicFrameLocks noGrp="1"/>
          </p:cNvGraphicFramePr>
          <p:nvPr>
            <p:ph idx="1"/>
            <p:extLst>
              <p:ext uri="{D42A27DB-BD31-4B8C-83A1-F6EECF244321}">
                <p14:modId xmlns:p14="http://schemas.microsoft.com/office/powerpoint/2010/main" val="29775850"/>
              </p:ext>
            </p:extLst>
          </p:nvPr>
        </p:nvGraphicFramePr>
        <p:xfrm>
          <a:off x="628650" y="629055"/>
          <a:ext cx="8080849" cy="4588256"/>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71</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internal audit work plans risk-based and approved by the audit committee or the board?</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The head of internal audit should consult with senior management and the board to understand their concerns and expectations for the audit. The final audit plan should be reviewed and approved by the board or the audit committee, to ensure the plan has the necessary oversight and support.</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2852466106"/>
                  </a:ext>
                </a:extLst>
              </a:tr>
              <a:tr h="202865">
                <a:tc>
                  <a:txBody>
                    <a:bodyPr/>
                    <a:lstStyle/>
                    <a:p>
                      <a:pPr algn="ctr"/>
                      <a:r>
                        <a:rPr lang="en-US" sz="1050" dirty="0">
                          <a:solidFill>
                            <a:schemeClr val="bg1"/>
                          </a:solidFill>
                        </a:rPr>
                        <a:t>72</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internal audit function prepare a periodic internal audit report that is submitted to the audit committee and/or the board?</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a:t>An internal audit report is prepared by the internal audit function to communicate its findings, conclusions and recommendations. This should include an evaluation of the company’s internal controls, risk management, and governance processes. </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4181238526"/>
                  </a:ext>
                </a:extLst>
              </a:tr>
              <a:tr h="202865">
                <a:tc>
                  <a:txBody>
                    <a:bodyPr/>
                    <a:lstStyle/>
                    <a:p>
                      <a:pPr algn="ctr"/>
                      <a:r>
                        <a:rPr lang="en-US" sz="1050" dirty="0">
                          <a:solidFill>
                            <a:schemeClr val="bg1"/>
                          </a:solidFill>
                        </a:rPr>
                        <a:t>73</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internal audit function have any operational responsibilities in addition to its audit role?</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Consider any role in day-to-day operations or consultancy services provided by the internal auditor for process improvements or the implementation of new company systems. Limited advisory roles can be acceptable if they do not compromise the internal audit function’s independence and objectivity.</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1660361462"/>
                  </a:ext>
                </a:extLst>
              </a:tr>
              <a:tr h="202865">
                <a:tc gridSpan="4">
                  <a:txBody>
                    <a:bodyPr/>
                    <a:lstStyle/>
                    <a:p>
                      <a:pPr algn="l"/>
                      <a:r>
                        <a:rPr lang="en-US" sz="1050" b="0" dirty="0">
                          <a:solidFill>
                            <a:schemeClr val="bg1"/>
                          </a:solidFill>
                        </a:rPr>
                        <a:t>Risk Management</a:t>
                      </a:r>
                    </a:p>
                  </a:txBody>
                  <a:tcPr>
                    <a:solidFill>
                      <a:schemeClr val="tx2">
                        <a:lumMod val="50000"/>
                        <a:lumOff val="50000"/>
                      </a:schemeClr>
                    </a:solidFill>
                  </a:tcPr>
                </a:tc>
                <a:tc hMerge="1">
                  <a:txBody>
                    <a:bodyPr/>
                    <a:lstStyle/>
                    <a:p>
                      <a:pPr marL="0" marR="0" lvl="0" indent="0" algn="just">
                        <a:lnSpc>
                          <a:spcPct val="107000"/>
                        </a:lnSpc>
                        <a:spcBef>
                          <a:spcPts val="200"/>
                        </a:spcBef>
                        <a:spcAft>
                          <a:spcPts val="200"/>
                        </a:spcAft>
                        <a:buSzPts val="1000"/>
                        <a:buFont typeface="+mj-lt"/>
                        <a:buNone/>
                      </a:pPr>
                      <a:endParaRPr lang="en-US" sz="1050" dirty="0"/>
                    </a:p>
                  </a:txBody>
                  <a:tcPr marL="68580" marR="68580" marT="0" marB="0">
                    <a:solidFill>
                      <a:srgbClr val="FBEBE8"/>
                    </a:solidFill>
                  </a:tcPr>
                </a:tc>
                <a:tc hMerge="1">
                  <a:txBody>
                    <a:bodyPr/>
                    <a:lstStyle/>
                    <a:p>
                      <a:pPr marL="0" marR="0" algn="just">
                        <a:lnSpc>
                          <a:spcPct val="107000"/>
                        </a:lnSpc>
                        <a:spcBef>
                          <a:spcPts val="200"/>
                        </a:spcBef>
                        <a:spcAft>
                          <a:spcPts val="200"/>
                        </a:spcAft>
                        <a:buNone/>
                      </a:pPr>
                      <a:endParaRPr lang="en-US" sz="1050" dirty="0"/>
                    </a:p>
                  </a:txBody>
                  <a:tcPr marL="68580" marR="68580" marT="0" marB="0">
                    <a:solidFill>
                      <a:srgbClr val="FBEBE8"/>
                    </a:solidFill>
                  </a:tcPr>
                </a:tc>
                <a:tc hMerge="1">
                  <a:txBody>
                    <a:bodyPr/>
                    <a:lstStyle/>
                    <a:p>
                      <a:endParaRPr lang="en-US" sz="1050" dirty="0"/>
                    </a:p>
                  </a:txBody>
                  <a:tcPr>
                    <a:solidFill>
                      <a:srgbClr val="FBEBE8"/>
                    </a:solidFill>
                  </a:tcPr>
                </a:tc>
                <a:extLst>
                  <a:ext uri="{0D108BD9-81ED-4DB2-BD59-A6C34878D82A}">
                    <a16:rowId xmlns:a16="http://schemas.microsoft.com/office/drawing/2014/main" val="1215762009"/>
                  </a:ext>
                </a:extLst>
              </a:tr>
              <a:tr h="202865">
                <a:tc>
                  <a:txBody>
                    <a:bodyPr/>
                    <a:lstStyle/>
                    <a:p>
                      <a:pPr algn="ctr"/>
                      <a:r>
                        <a:rPr lang="en-US" sz="1050" dirty="0">
                          <a:solidFill>
                            <a:schemeClr val="bg1"/>
                          </a:solidFill>
                        </a:rPr>
                        <a:t>74</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Has the company adopted a “Three Lines” model of risk management?</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The “Three Lines” model refers to operational management (first line), risk management and compliance functions (second line) and internal audit (third line). This model improves senior management’s oversight of risk management activities.</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1293548129"/>
                  </a:ext>
                </a:extLst>
              </a:tr>
            </a:tbl>
          </a:graphicData>
        </a:graphic>
      </p:graphicFrame>
      <p:sp>
        <p:nvSpPr>
          <p:cNvPr id="3" name="Slide Number Placeholder 2">
            <a:extLst>
              <a:ext uri="{FF2B5EF4-FFF2-40B4-BE49-F238E27FC236}">
                <a16:creationId xmlns:a16="http://schemas.microsoft.com/office/drawing/2014/main" id="{71179588-163A-8FDF-89B1-C79D1966D6D0}"/>
              </a:ext>
            </a:extLst>
          </p:cNvPr>
          <p:cNvSpPr>
            <a:spLocks noGrp="1"/>
          </p:cNvSpPr>
          <p:nvPr>
            <p:ph type="sldNum" sz="quarter" idx="12"/>
          </p:nvPr>
        </p:nvSpPr>
        <p:spPr/>
        <p:txBody>
          <a:bodyPr/>
          <a:lstStyle/>
          <a:p>
            <a:fld id="{056876B3-6861-41A9-AE4A-FB0744D39801}" type="slidenum">
              <a:rPr lang="en-US" smtClean="0"/>
              <a:t>30</a:t>
            </a:fld>
            <a:endParaRPr lang="en-US" dirty="0"/>
          </a:p>
        </p:txBody>
      </p:sp>
    </p:spTree>
    <p:extLst>
      <p:ext uri="{BB962C8B-B14F-4D97-AF65-F5344CB8AC3E}">
        <p14:creationId xmlns:p14="http://schemas.microsoft.com/office/powerpoint/2010/main" val="38047142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10D1CB-D7C5-F58D-5DC1-70A8F956CA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CB8607-3832-1709-0CD2-058B9401D268}"/>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159AA58D-5699-0881-B149-6A7D9463F5B5}"/>
              </a:ext>
            </a:extLst>
          </p:cNvPr>
          <p:cNvGraphicFramePr>
            <a:graphicFrameLocks noGrp="1"/>
          </p:cNvGraphicFramePr>
          <p:nvPr>
            <p:ph idx="1"/>
            <p:extLst>
              <p:ext uri="{D42A27DB-BD31-4B8C-83A1-F6EECF244321}">
                <p14:modId xmlns:p14="http://schemas.microsoft.com/office/powerpoint/2010/main" val="871819163"/>
              </p:ext>
            </p:extLst>
          </p:nvPr>
        </p:nvGraphicFramePr>
        <p:xfrm>
          <a:off x="628650" y="629055"/>
          <a:ext cx="8080849" cy="4502150"/>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75</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Has a risk management framework been developed and implemented?</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a:t>A risk management framework is a structured approach used by companies to identify, assess, manage, and monitor risks. </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2852466106"/>
                  </a:ext>
                </a:extLst>
              </a:tr>
              <a:tr h="202865">
                <a:tc>
                  <a:txBody>
                    <a:bodyPr/>
                    <a:lstStyle/>
                    <a:p>
                      <a:pPr algn="ctr"/>
                      <a:r>
                        <a:rPr lang="en-US" sz="1050" dirty="0">
                          <a:solidFill>
                            <a:schemeClr val="bg1"/>
                          </a:solidFill>
                        </a:rPr>
                        <a:t>76</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Has the company identified the material risks it faces?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a:t>Material risks are those that could substantially affect the company's financial health, operations, or reputation. Companies should be encouraged to identify all potential risks they may face, not only the most obvious industrial or operational risks.</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4181238526"/>
                  </a:ext>
                </a:extLst>
              </a:tr>
              <a:tr h="202865">
                <a:tc>
                  <a:txBody>
                    <a:bodyPr/>
                    <a:lstStyle/>
                    <a:p>
                      <a:pPr algn="ctr"/>
                      <a:r>
                        <a:rPr lang="en-US" sz="1050" dirty="0">
                          <a:solidFill>
                            <a:schemeClr val="bg1"/>
                          </a:solidFill>
                        </a:rPr>
                        <a:t>77</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Is there a dedicated function responsible for the risk management initiatives of the company and an individual identified as head of this department?</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a:t>This refers to the role in managing and mitigating risks within a company, ensuring compliance with regulations, and overseeing risk-related strategies, commonly called the CRO.</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1660361462"/>
                  </a:ext>
                </a:extLst>
              </a:tr>
              <a:tr h="202865">
                <a:tc>
                  <a:txBody>
                    <a:bodyPr/>
                    <a:lstStyle/>
                    <a:p>
                      <a:pPr algn="ctr"/>
                      <a:r>
                        <a:rPr lang="en-US" sz="1050" dirty="0">
                          <a:solidFill>
                            <a:schemeClr val="bg1"/>
                          </a:solidFill>
                        </a:rPr>
                        <a:t>78</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individual leading the risk management function have unfettered access, and report, to the board or a board-level committee, while reporting administratively to management?</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a:t>Direct access and reporting lines are established to ensure both independence and effective oversight.</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1215762009"/>
                  </a:ext>
                </a:extLst>
              </a:tr>
              <a:tr h="202865">
                <a:tc>
                  <a:txBody>
                    <a:bodyPr/>
                    <a:lstStyle/>
                    <a:p>
                      <a:pPr algn="ctr"/>
                      <a:r>
                        <a:rPr lang="en-US" sz="1050" dirty="0">
                          <a:solidFill>
                            <a:schemeClr val="bg1"/>
                          </a:solidFill>
                        </a:rPr>
                        <a:t>79</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have a risk appetite statement aligned with its strategy and values that is approved by the board?</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A clearly defined risk appetite statement sets out the degree of risk the company is willing to accept (limits and tolerances) and within which management will always operate. The risk appetite is based on the company’s strategy and is communicated to all levels of the company. The board should approve the risk appetite and be able to consider and discuss how the risk appetite aligns with the company’s strategic goals and objectives. </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3079933763"/>
                  </a:ext>
                </a:extLst>
              </a:tr>
            </a:tbl>
          </a:graphicData>
        </a:graphic>
      </p:graphicFrame>
      <p:sp>
        <p:nvSpPr>
          <p:cNvPr id="3" name="Slide Number Placeholder 2">
            <a:extLst>
              <a:ext uri="{FF2B5EF4-FFF2-40B4-BE49-F238E27FC236}">
                <a16:creationId xmlns:a16="http://schemas.microsoft.com/office/drawing/2014/main" id="{E1C3B243-D344-CBE1-5D58-EB6063E585A7}"/>
              </a:ext>
            </a:extLst>
          </p:cNvPr>
          <p:cNvSpPr>
            <a:spLocks noGrp="1"/>
          </p:cNvSpPr>
          <p:nvPr>
            <p:ph type="sldNum" sz="quarter" idx="12"/>
          </p:nvPr>
        </p:nvSpPr>
        <p:spPr/>
        <p:txBody>
          <a:bodyPr/>
          <a:lstStyle/>
          <a:p>
            <a:fld id="{056876B3-6861-41A9-AE4A-FB0744D39801}" type="slidenum">
              <a:rPr lang="en-US" smtClean="0"/>
              <a:t>31</a:t>
            </a:fld>
            <a:endParaRPr lang="en-US" dirty="0"/>
          </a:p>
        </p:txBody>
      </p:sp>
    </p:spTree>
    <p:extLst>
      <p:ext uri="{BB962C8B-B14F-4D97-AF65-F5344CB8AC3E}">
        <p14:creationId xmlns:p14="http://schemas.microsoft.com/office/powerpoint/2010/main" val="93719348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8763AB-E26A-28DF-7E76-10F256A61A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2CAAAD-BE6E-4D1B-6A95-A68E0B5B830A}"/>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05BCE905-BEE8-4874-3DCB-87BB0419167C}"/>
              </a:ext>
            </a:extLst>
          </p:cNvPr>
          <p:cNvGraphicFramePr>
            <a:graphicFrameLocks noGrp="1"/>
          </p:cNvGraphicFramePr>
          <p:nvPr>
            <p:ph idx="1"/>
            <p:extLst>
              <p:ext uri="{D42A27DB-BD31-4B8C-83A1-F6EECF244321}">
                <p14:modId xmlns:p14="http://schemas.microsoft.com/office/powerpoint/2010/main" val="3099221602"/>
              </p:ext>
            </p:extLst>
          </p:nvPr>
        </p:nvGraphicFramePr>
        <p:xfrm>
          <a:off x="628650" y="629055"/>
          <a:ext cx="8080849" cy="5273040"/>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80</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company’s risk management framework extend to third parties and the company’s supply chain?</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Consider if the company is actively identifying, assessing, and mitigating risks associated with its external partners such as vendors, suppliers and contractors. It involves conducting thorough due diligence before engaging with third parties, continuous monitoring and the use of mitigants (e.g., contractual provisions) to protect the company from disruptions, financial loss, regulatory penalties and reputational damage.</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2852466106"/>
                  </a:ext>
                </a:extLst>
              </a:tr>
              <a:tr h="202865">
                <a:tc>
                  <a:txBody>
                    <a:bodyPr/>
                    <a:lstStyle/>
                    <a:p>
                      <a:pPr algn="ctr"/>
                      <a:r>
                        <a:rPr lang="en-US" sz="1050" dirty="0">
                          <a:solidFill>
                            <a:schemeClr val="bg1"/>
                          </a:solidFill>
                        </a:rPr>
                        <a:t>81</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Has the company faced any major risk event during the last 36 months that was not previously identified as a risk?</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A major risk event refers to a significant incident (such as a financial loss, compliance breach, operational disruption, or reputational impact) that materially affected the company and was not previously identified in its risk assessments or risk management framework. Exclude any “black swan events” such as the 2019 COVID pandemic.</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4181238526"/>
                  </a:ext>
                </a:extLst>
              </a:tr>
              <a:tr h="232195">
                <a:tc gridSpan="4">
                  <a:txBody>
                    <a:bodyPr/>
                    <a:lstStyle/>
                    <a:p>
                      <a:pPr algn="l"/>
                      <a:r>
                        <a:rPr lang="en-US" sz="1050" dirty="0">
                          <a:solidFill>
                            <a:schemeClr val="bg1"/>
                          </a:solidFill>
                        </a:rPr>
                        <a:t>Compliance</a:t>
                      </a:r>
                    </a:p>
                  </a:txBody>
                  <a:tcPr>
                    <a:solidFill>
                      <a:schemeClr val="tx2">
                        <a:lumMod val="50000"/>
                        <a:lumOff val="50000"/>
                      </a:schemeClr>
                    </a:solidFill>
                  </a:tcPr>
                </a:tc>
                <a:tc hMerge="1">
                  <a:txBody>
                    <a:bodyPr/>
                    <a:lstStyle/>
                    <a:p>
                      <a:endParaRPr/>
                    </a:p>
                  </a:txBody>
                  <a:tcPr marL="68580" marR="68580" marT="0" marB="0">
                    <a:solidFill>
                      <a:srgbClr val="F7D5CD"/>
                    </a:solidFill>
                  </a:tcPr>
                </a:tc>
                <a:tc hMerge="1">
                  <a:txBody>
                    <a:bodyPr/>
                    <a:lstStyle/>
                    <a:p>
                      <a:endParaRPr/>
                    </a:p>
                  </a:txBody>
                  <a:tcPr marL="68580" marR="68580" marT="0" marB="0">
                    <a:solidFill>
                      <a:srgbClr val="F7D5CD"/>
                    </a:solidFill>
                  </a:tcPr>
                </a:tc>
                <a:tc hMerge="1">
                  <a:txBody>
                    <a:bodyPr/>
                    <a:lstStyle/>
                    <a:p>
                      <a:endParaRPr lang="en-US" sz="1050" dirty="0"/>
                    </a:p>
                  </a:txBody>
                  <a:tcPr>
                    <a:solidFill>
                      <a:srgbClr val="F7D5CD"/>
                    </a:solidFill>
                  </a:tcPr>
                </a:tc>
                <a:extLst>
                  <a:ext uri="{0D108BD9-81ED-4DB2-BD59-A6C34878D82A}">
                    <a16:rowId xmlns:a16="http://schemas.microsoft.com/office/drawing/2014/main" val="1660361462"/>
                  </a:ext>
                </a:extLst>
              </a:tr>
              <a:tr h="202865">
                <a:tc>
                  <a:txBody>
                    <a:bodyPr/>
                    <a:lstStyle/>
                    <a:p>
                      <a:pPr algn="ctr"/>
                      <a:r>
                        <a:rPr lang="en-US" sz="1050" dirty="0">
                          <a:solidFill>
                            <a:schemeClr val="bg1"/>
                          </a:solidFill>
                        </a:rPr>
                        <a:t>82</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have a risk-based compliance program that incorporates fraud and corruption risk exposure applicable to all board members, employees and entities over which the company has effective control?</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Effective control can be achieved through holding significant voting shares, control of the majority of the board, and by contractual agreements that define decision-making authority. A risk-based program focuses on identifying, assessing, and prioritizing risks to ensure that the company’s compliance efforts are directed toward the most significant threats.</a:t>
                      </a:r>
                    </a:p>
                  </a:txBody>
                  <a:tcPr marL="68580" marR="68580" marT="0" marB="0">
                    <a:solidFill>
                      <a:srgbClr val="DCEAF7"/>
                    </a:solidFill>
                  </a:tcPr>
                </a:tc>
                <a:tc>
                  <a:txBody>
                    <a:bodyPr/>
                    <a:lstStyle/>
                    <a:p>
                      <a:endParaRPr lang="en-US" sz="1050" dirty="0"/>
                    </a:p>
                  </a:txBody>
                  <a:tcPr>
                    <a:solidFill>
                      <a:srgbClr val="FBEBE8"/>
                    </a:solidFill>
                  </a:tcPr>
                </a:tc>
                <a:extLst>
                  <a:ext uri="{0D108BD9-81ED-4DB2-BD59-A6C34878D82A}">
                    <a16:rowId xmlns:a16="http://schemas.microsoft.com/office/drawing/2014/main" val="1215762009"/>
                  </a:ext>
                </a:extLst>
              </a:tr>
              <a:tr h="202865">
                <a:tc>
                  <a:txBody>
                    <a:bodyPr/>
                    <a:lstStyle/>
                    <a:p>
                      <a:pPr algn="ctr"/>
                      <a:r>
                        <a:rPr lang="en-US" sz="1050" dirty="0">
                          <a:solidFill>
                            <a:schemeClr val="bg1"/>
                          </a:solidFill>
                        </a:rPr>
                        <a:t>83</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Has a whistleblowing mechanism, supported by a policy, been established including anonymous, non-retaliatory requirements and investigative capacity, and communicated to all employees?</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If any of the characteristics are not met (anonymous, non-retaliatory requirements and investigative capacity, and communicated to all employees), it is important to understand why. </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3079933763"/>
                  </a:ext>
                </a:extLst>
              </a:tr>
            </a:tbl>
          </a:graphicData>
        </a:graphic>
      </p:graphicFrame>
      <p:sp>
        <p:nvSpPr>
          <p:cNvPr id="3" name="Slide Number Placeholder 2">
            <a:extLst>
              <a:ext uri="{FF2B5EF4-FFF2-40B4-BE49-F238E27FC236}">
                <a16:creationId xmlns:a16="http://schemas.microsoft.com/office/drawing/2014/main" id="{426B0861-D696-29D1-06AD-10E095218C03}"/>
              </a:ext>
            </a:extLst>
          </p:cNvPr>
          <p:cNvSpPr>
            <a:spLocks noGrp="1"/>
          </p:cNvSpPr>
          <p:nvPr>
            <p:ph type="sldNum" sz="quarter" idx="12"/>
          </p:nvPr>
        </p:nvSpPr>
        <p:spPr/>
        <p:txBody>
          <a:bodyPr/>
          <a:lstStyle/>
          <a:p>
            <a:fld id="{056876B3-6861-41A9-AE4A-FB0744D39801}" type="slidenum">
              <a:rPr lang="en-US" smtClean="0"/>
              <a:t>32</a:t>
            </a:fld>
            <a:endParaRPr lang="en-US" dirty="0"/>
          </a:p>
        </p:txBody>
      </p:sp>
    </p:spTree>
    <p:extLst>
      <p:ext uri="{BB962C8B-B14F-4D97-AF65-F5344CB8AC3E}">
        <p14:creationId xmlns:p14="http://schemas.microsoft.com/office/powerpoint/2010/main" val="29232833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024F46-7DE0-CC9B-B60B-760F7AC0FF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F4B188-7194-509E-395F-3508C2F08B38}"/>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1DFF255F-AC44-9ECB-34C0-30020CA69E27}"/>
              </a:ext>
            </a:extLst>
          </p:cNvPr>
          <p:cNvGraphicFramePr>
            <a:graphicFrameLocks noGrp="1"/>
          </p:cNvGraphicFramePr>
          <p:nvPr>
            <p:ph idx="1"/>
            <p:extLst>
              <p:ext uri="{D42A27DB-BD31-4B8C-83A1-F6EECF244321}">
                <p14:modId xmlns:p14="http://schemas.microsoft.com/office/powerpoint/2010/main" val="2840470494"/>
              </p:ext>
            </p:extLst>
          </p:nvPr>
        </p:nvGraphicFramePr>
        <p:xfrm>
          <a:off x="628650" y="629055"/>
          <a:ext cx="8080849" cy="5096002"/>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84</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compliance training program include training for the board and all employees?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Consider if regular training sessions are offered to the board, management, employees, contractors, subcontractors, third parties and the supply chain, covering the compliance program and its different policies and procedures. </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2852466106"/>
                  </a:ext>
                </a:extLst>
              </a:tr>
              <a:tr h="202865">
                <a:tc>
                  <a:txBody>
                    <a:bodyPr/>
                    <a:lstStyle/>
                    <a:p>
                      <a:pPr algn="ctr"/>
                      <a:r>
                        <a:rPr lang="en-US" sz="1050" dirty="0">
                          <a:solidFill>
                            <a:schemeClr val="bg1"/>
                          </a:solidFill>
                        </a:rPr>
                        <a:t>85</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compliance training program include third parties: contractors, subcontractors, the supply chain, and third parties acting on behalf of the company?</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Appropriate training to third parties helps them adhere to the company’s standards, reducing the risk of non-compliance, legal issues and potential penalties. Training helps ensure third parties represent the company responsibly. </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4181238526"/>
                  </a:ext>
                </a:extLst>
              </a:tr>
              <a:tr h="202865">
                <a:tc>
                  <a:txBody>
                    <a:bodyPr/>
                    <a:lstStyle/>
                    <a:p>
                      <a:pPr algn="ctr"/>
                      <a:r>
                        <a:rPr lang="en-US" sz="1050" dirty="0">
                          <a:solidFill>
                            <a:schemeClr val="bg1"/>
                          </a:solidFill>
                        </a:rPr>
                        <a:t>86</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have a CCO or equivalent, with direct report to the board or a board-level committee?</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The CCO or equivalent is tasked with developing the compliance program, and designing and enforcing internal controls and policies to prevent and detect violations of laws and regulations.</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1660361462"/>
                  </a:ext>
                </a:extLst>
              </a:tr>
              <a:tr h="202865">
                <a:tc gridSpan="4">
                  <a:txBody>
                    <a:bodyPr/>
                    <a:lstStyle/>
                    <a:p>
                      <a:pPr algn="l"/>
                      <a:r>
                        <a:rPr lang="en-US" sz="1050" dirty="0">
                          <a:solidFill>
                            <a:schemeClr val="bg1"/>
                          </a:solidFill>
                        </a:rPr>
                        <a:t>External Audit</a:t>
                      </a:r>
                      <a:endParaRPr lang="en-US" sz="1050" dirty="0"/>
                    </a:p>
                  </a:txBody>
                  <a:tcPr>
                    <a:solidFill>
                      <a:schemeClr val="tx2">
                        <a:lumMod val="50000"/>
                        <a:lumOff val="50000"/>
                      </a:schemeClr>
                    </a:solidFill>
                  </a:tcPr>
                </a:tc>
                <a:tc hMerge="1">
                  <a:txBody>
                    <a:bodyPr/>
                    <a:lstStyle/>
                    <a:p>
                      <a:endParaRPr/>
                    </a:p>
                  </a:txBody>
                  <a:tcPr marL="68580" marR="68580" marT="0" marB="0">
                    <a:solidFill>
                      <a:schemeClr val="tx2">
                        <a:lumMod val="50000"/>
                        <a:lumOff val="50000"/>
                      </a:schemeClr>
                    </a:solidFill>
                  </a:tcPr>
                </a:tc>
                <a:tc hMerge="1">
                  <a:txBody>
                    <a:bodyPr/>
                    <a:lstStyle/>
                    <a:p>
                      <a:endParaRPr/>
                    </a:p>
                  </a:txBody>
                  <a:tcPr marL="68580" marR="68580" marT="0" marB="0">
                    <a:solidFill>
                      <a:schemeClr val="tx2">
                        <a:lumMod val="50000"/>
                        <a:lumOff val="50000"/>
                      </a:schemeClr>
                    </a:solidFill>
                  </a:tcPr>
                </a:tc>
                <a:tc hMerge="1">
                  <a:txBody>
                    <a:bodyPr/>
                    <a:lstStyle/>
                    <a:p>
                      <a:endParaRPr lang="en-US" sz="1050" dirty="0"/>
                    </a:p>
                  </a:txBody>
                  <a:tcPr>
                    <a:solidFill>
                      <a:schemeClr val="tx2">
                        <a:lumMod val="50000"/>
                        <a:lumOff val="50000"/>
                      </a:schemeClr>
                    </a:solidFill>
                  </a:tcPr>
                </a:tc>
                <a:extLst>
                  <a:ext uri="{0D108BD9-81ED-4DB2-BD59-A6C34878D82A}">
                    <a16:rowId xmlns:a16="http://schemas.microsoft.com/office/drawing/2014/main" val="1215762009"/>
                  </a:ext>
                </a:extLst>
              </a:tr>
              <a:tr h="202865">
                <a:tc>
                  <a:txBody>
                    <a:bodyPr/>
                    <a:lstStyle/>
                    <a:p>
                      <a:pPr algn="ctr"/>
                      <a:r>
                        <a:rPr lang="en-US" sz="1050" dirty="0">
                          <a:solidFill>
                            <a:schemeClr val="bg1"/>
                          </a:solidFill>
                        </a:rPr>
                        <a:t>87</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Is an internationally renowned external auditor engaged to conduct annual audits of financial statements, and report on the same?</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External audits provide independent assurance that the company's financial statements are free from material misstatement, whether due to fraud or error. They enhance the credibility and reliability of the company’s financial reporting for investors, regulators, and other stakeholders.</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3079933763"/>
                  </a:ext>
                </a:extLst>
              </a:tr>
              <a:tr h="202865">
                <a:tc>
                  <a:txBody>
                    <a:bodyPr/>
                    <a:lstStyle/>
                    <a:p>
                      <a:pPr algn="ctr"/>
                      <a:r>
                        <a:rPr lang="en-US" sz="1050" dirty="0">
                          <a:solidFill>
                            <a:schemeClr val="bg1"/>
                          </a:solidFill>
                        </a:rPr>
                        <a:t>88</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external auditor provide written management letters annually commenting on the adequacy of the company’s internal controls, and are they reviewed and discussed by the board and/or audit committee?</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A management letter is prepared by an external auditor or consultant as part of an audit and provides detailed evaluation of the company’s control environment and highlights areas for improvement. The letter should be formally reviewed and discussed by the board and/or audit committee as part of their oversight responsibilities.</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338314349"/>
                  </a:ext>
                </a:extLst>
              </a:tr>
            </a:tbl>
          </a:graphicData>
        </a:graphic>
      </p:graphicFrame>
      <p:sp>
        <p:nvSpPr>
          <p:cNvPr id="6" name="Slide Number Placeholder 5">
            <a:extLst>
              <a:ext uri="{FF2B5EF4-FFF2-40B4-BE49-F238E27FC236}">
                <a16:creationId xmlns:a16="http://schemas.microsoft.com/office/drawing/2014/main" id="{926868B5-7FF1-99DA-441F-8A372E4B1EE5}"/>
              </a:ext>
            </a:extLst>
          </p:cNvPr>
          <p:cNvSpPr>
            <a:spLocks noGrp="1"/>
          </p:cNvSpPr>
          <p:nvPr>
            <p:ph type="sldNum" sz="quarter" idx="12"/>
          </p:nvPr>
        </p:nvSpPr>
        <p:spPr/>
        <p:txBody>
          <a:bodyPr/>
          <a:lstStyle/>
          <a:p>
            <a:fld id="{056876B3-6861-41A9-AE4A-FB0744D39801}" type="slidenum">
              <a:rPr lang="en-US" smtClean="0"/>
              <a:t>33</a:t>
            </a:fld>
            <a:endParaRPr lang="en-US" dirty="0"/>
          </a:p>
        </p:txBody>
      </p:sp>
    </p:spTree>
    <p:extLst>
      <p:ext uri="{BB962C8B-B14F-4D97-AF65-F5344CB8AC3E}">
        <p14:creationId xmlns:p14="http://schemas.microsoft.com/office/powerpoint/2010/main" val="17591735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C19F6A-6A4A-CD43-716F-5315EA85A6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21FFB2-F713-3C85-53B1-85FBF03E9D2E}"/>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F95F35B9-9460-1D2F-9335-C5171D6D6C87}"/>
              </a:ext>
            </a:extLst>
          </p:cNvPr>
          <p:cNvGraphicFramePr>
            <a:graphicFrameLocks noGrp="1"/>
          </p:cNvGraphicFramePr>
          <p:nvPr>
            <p:ph idx="1"/>
            <p:extLst>
              <p:ext uri="{D42A27DB-BD31-4B8C-83A1-F6EECF244321}">
                <p14:modId xmlns:p14="http://schemas.microsoft.com/office/powerpoint/2010/main" val="3233820001"/>
              </p:ext>
            </p:extLst>
          </p:nvPr>
        </p:nvGraphicFramePr>
        <p:xfrm>
          <a:off x="628650" y="629055"/>
          <a:ext cx="8080849" cy="5706364"/>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89</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board or audit committee review and ensure the independence of the external auditor? </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a:t>The board can designate the audit committee to oversee the selection and performance of the external auditor. This oversight may include implementing a policy for periodic auditor rotation and restricting the provision of non-audit services to maintain auditor independence. </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2852466106"/>
                  </a:ext>
                </a:extLst>
              </a:tr>
              <a:tr h="202865">
                <a:tc>
                  <a:txBody>
                    <a:bodyPr/>
                    <a:lstStyle/>
                    <a:p>
                      <a:pPr algn="ctr"/>
                      <a:r>
                        <a:rPr lang="en-US" sz="1050" dirty="0">
                          <a:solidFill>
                            <a:schemeClr val="bg1"/>
                          </a:solidFill>
                        </a:rPr>
                        <a:t>90</a:t>
                      </a:r>
                    </a:p>
                    <a:p>
                      <a:pPr algn="ctr"/>
                      <a:endParaRPr lang="en-US" sz="1050" dirty="0">
                        <a:solidFill>
                          <a:schemeClr val="bg1"/>
                        </a:solidFill>
                      </a:endParaRP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Is the board or audit committee responsible for managing the relationship with the external auditor, including agreeing on the audit scope and fees, and periodically (annually) assessing the auditor’s quality?</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Overseeing the relationship with the external auditor and its interaction with the internal auditor could include regular discussions to address issues or concerns. Audit quality indicators should be established to measure and evaluate the quality of audit processes, ensuring accountability and effectiveness.</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4181238526"/>
                  </a:ext>
                </a:extLst>
              </a:tr>
              <a:tr h="202865">
                <a:tc>
                  <a:txBody>
                    <a:bodyPr/>
                    <a:lstStyle/>
                    <a:p>
                      <a:pPr algn="ctr"/>
                      <a:r>
                        <a:rPr lang="en-US" sz="1050" dirty="0">
                          <a:solidFill>
                            <a:schemeClr val="bg1"/>
                          </a:solidFill>
                        </a:rPr>
                        <a:t>91</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follow a rotation policy for external auditors and lead audit partners?</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It is important to establish a maximum term for the external auditor’s appointment in order to avoid excessive ties between the audit firms and/or their teams and the audited company. Similarly, it is advisable to consider rotating the partners and audit teams halfway through the maximum term defined by the company. This could be reflected in a corporate governance policy, the audit committee charter or in a dedicated standalone policy. Note that certain jurisdictions implement mandatory rotation of audit firms or lead audit partners after a specified period.</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1660361462"/>
                  </a:ext>
                </a:extLst>
              </a:tr>
              <a:tr h="202865">
                <a:tc>
                  <a:txBody>
                    <a:bodyPr/>
                    <a:lstStyle/>
                    <a:p>
                      <a:pPr algn="ctr"/>
                      <a:r>
                        <a:rPr lang="en-US" sz="1050" dirty="0">
                          <a:solidFill>
                            <a:schemeClr val="bg1"/>
                          </a:solidFill>
                        </a:rPr>
                        <a:t>92</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 the external auditors, or the firm for which he or she works, provide other services to the company (except for tax advice)?</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Consider any other roles in the day-to-day operations and any consultancy services. This may be acceptable provided the value of such services is such that it would not impact the objectivity or perception of objectivity of the audit work. Therefore, such fees for other services should be notably less than the audit fees. Some regimes will however prohibit this outright.  </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3079933763"/>
                  </a:ext>
                </a:extLst>
              </a:tr>
            </a:tbl>
          </a:graphicData>
        </a:graphic>
      </p:graphicFrame>
      <p:sp>
        <p:nvSpPr>
          <p:cNvPr id="3" name="Slide Number Placeholder 2">
            <a:extLst>
              <a:ext uri="{FF2B5EF4-FFF2-40B4-BE49-F238E27FC236}">
                <a16:creationId xmlns:a16="http://schemas.microsoft.com/office/drawing/2014/main" id="{D33590AA-B9F1-C9D1-E2F9-FBA6EA4B8D50}"/>
              </a:ext>
            </a:extLst>
          </p:cNvPr>
          <p:cNvSpPr>
            <a:spLocks noGrp="1"/>
          </p:cNvSpPr>
          <p:nvPr>
            <p:ph type="sldNum" sz="quarter" idx="12"/>
          </p:nvPr>
        </p:nvSpPr>
        <p:spPr/>
        <p:txBody>
          <a:bodyPr/>
          <a:lstStyle/>
          <a:p>
            <a:fld id="{056876B3-6861-41A9-AE4A-FB0744D39801}" type="slidenum">
              <a:rPr lang="en-US" smtClean="0"/>
              <a:t>34</a:t>
            </a:fld>
            <a:endParaRPr lang="en-US" dirty="0"/>
          </a:p>
        </p:txBody>
      </p:sp>
    </p:spTree>
    <p:extLst>
      <p:ext uri="{BB962C8B-B14F-4D97-AF65-F5344CB8AC3E}">
        <p14:creationId xmlns:p14="http://schemas.microsoft.com/office/powerpoint/2010/main" val="377305067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A719B0-0765-8B3C-1265-CB6B1D779F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543245-5C28-9295-472E-DEBFC4DF4275}"/>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1FF4259B-2EAA-2437-F4A8-D7FE96A0E46A}"/>
              </a:ext>
            </a:extLst>
          </p:cNvPr>
          <p:cNvGraphicFramePr>
            <a:graphicFrameLocks noGrp="1"/>
          </p:cNvGraphicFramePr>
          <p:nvPr>
            <p:ph idx="1"/>
            <p:extLst>
              <p:ext uri="{D42A27DB-BD31-4B8C-83A1-F6EECF244321}">
                <p14:modId xmlns:p14="http://schemas.microsoft.com/office/powerpoint/2010/main" val="2138028209"/>
              </p:ext>
            </p:extLst>
          </p:nvPr>
        </p:nvGraphicFramePr>
        <p:xfrm>
          <a:off x="628650" y="629055"/>
          <a:ext cx="8080849" cy="4911852"/>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93</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Has (i) the external auditor issued a qualified, adverse or disclaimed opinion of the financial statements or (ii) have there been any material restatements of financial statements, in each case over the past five years?</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A qualified audit opinion is a type of modified opinion issued by an auditor when they find that the financial statements of a company are fairly presented, except for a specific area that has a material issue. </a:t>
                      </a:r>
                    </a:p>
                    <a:p>
                      <a:pPr marL="0" marR="0" algn="just">
                        <a:lnSpc>
                          <a:spcPct val="107000"/>
                        </a:lnSpc>
                        <a:spcBef>
                          <a:spcPts val="200"/>
                        </a:spcBef>
                        <a:spcAft>
                          <a:spcPts val="200"/>
                        </a:spcAft>
                        <a:buNone/>
                      </a:pPr>
                      <a:r>
                        <a:rPr lang="en-US" sz="1050" dirty="0"/>
                        <a:t>An adverse opinion is when the auditor determines that the financial statements are materially misstated and do not accurately reflect the company’s financial position.</a:t>
                      </a:r>
                    </a:p>
                    <a:p>
                      <a:pPr marL="0" marR="0" algn="just">
                        <a:lnSpc>
                          <a:spcPct val="107000"/>
                        </a:lnSpc>
                        <a:spcBef>
                          <a:spcPts val="200"/>
                        </a:spcBef>
                        <a:spcAft>
                          <a:spcPts val="200"/>
                        </a:spcAft>
                        <a:buNone/>
                      </a:pPr>
                      <a:r>
                        <a:rPr lang="en-US" sz="1050" dirty="0"/>
                        <a:t>A disclaimer of opinion is issued when the auditor is unable to obtain sufficient evidence to form an opinion on the financial statements.</a:t>
                      </a:r>
                    </a:p>
                    <a:p>
                      <a:pPr marL="0" marR="0" algn="just">
                        <a:lnSpc>
                          <a:spcPct val="107000"/>
                        </a:lnSpc>
                        <a:spcBef>
                          <a:spcPts val="200"/>
                        </a:spcBef>
                        <a:spcAft>
                          <a:spcPts val="200"/>
                        </a:spcAft>
                        <a:buNone/>
                      </a:pPr>
                      <a:r>
                        <a:rPr lang="en-US" sz="1050" dirty="0"/>
                        <a:t>An audit restatement refers to a revision to the company’s previously issued financial statements on an error that was deemed “material”, meaning they could influence the decisions of users that rely on the financial statements. </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2852466106"/>
                  </a:ext>
                </a:extLst>
              </a:tr>
              <a:tr h="202865">
                <a:tc gridSpan="4">
                  <a:txBody>
                    <a:bodyPr/>
                    <a:lstStyle/>
                    <a:p>
                      <a:pPr algn="l"/>
                      <a:r>
                        <a:rPr lang="en-US" sz="1050" dirty="0">
                          <a:solidFill>
                            <a:schemeClr val="bg1"/>
                          </a:solidFill>
                        </a:rPr>
                        <a:t>Integration of E&amp;S and Climate Change Adaptation and Mitigation</a:t>
                      </a:r>
                    </a:p>
                  </a:txBody>
                  <a:tcPr>
                    <a:solidFill>
                      <a:schemeClr val="tx2">
                        <a:lumMod val="50000"/>
                        <a:lumOff val="50000"/>
                      </a:schemeClr>
                    </a:solidFill>
                  </a:tcPr>
                </a:tc>
                <a:tc hMerge="1">
                  <a:txBody>
                    <a:bodyPr/>
                    <a:lstStyle/>
                    <a:p>
                      <a:endParaRPr/>
                    </a:p>
                  </a:txBody>
                  <a:tcPr marL="68580" marR="68580" marT="0" marB="0">
                    <a:solidFill>
                      <a:srgbClr val="DCEAF7"/>
                    </a:solidFill>
                  </a:tcPr>
                </a:tc>
                <a:tc hMerge="1">
                  <a:txBody>
                    <a:bodyPr/>
                    <a:lstStyle/>
                    <a:p>
                      <a:endParaRPr/>
                    </a:p>
                  </a:txBody>
                  <a:tcPr marL="68580" marR="68580" marT="0" marB="0">
                    <a:solidFill>
                      <a:srgbClr val="DCEAF7"/>
                    </a:solidFill>
                  </a:tcPr>
                </a:tc>
                <a:tc hMerge="1">
                  <a:txBody>
                    <a:bodyPr/>
                    <a:lstStyle/>
                    <a:p>
                      <a:endParaRPr lang="en-US" sz="1050" dirty="0"/>
                    </a:p>
                  </a:txBody>
                  <a:tcPr>
                    <a:solidFill>
                      <a:srgbClr val="DCEAF7"/>
                    </a:solidFill>
                  </a:tcPr>
                </a:tc>
                <a:extLst>
                  <a:ext uri="{0D108BD9-81ED-4DB2-BD59-A6C34878D82A}">
                    <a16:rowId xmlns:a16="http://schemas.microsoft.com/office/drawing/2014/main" val="4181238526"/>
                  </a:ext>
                </a:extLst>
              </a:tr>
              <a:tr h="202865">
                <a:tc>
                  <a:txBody>
                    <a:bodyPr/>
                    <a:lstStyle/>
                    <a:p>
                      <a:pPr algn="ctr"/>
                      <a:r>
                        <a:rPr lang="en-US" sz="1050" dirty="0">
                          <a:solidFill>
                            <a:schemeClr val="bg1"/>
                          </a:solidFill>
                        </a:rPr>
                        <a:t>94</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 internal audits include audits of the implementation of E&amp;S and climate policies and procedures?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Consider if the scope of internal audit includes the review and effectiveness testing of E&amp;S and climate policies and procedures.</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1660361462"/>
                  </a:ext>
                </a:extLst>
              </a:tr>
              <a:tr h="202865">
                <a:tc>
                  <a:txBody>
                    <a:bodyPr/>
                    <a:lstStyle/>
                    <a:p>
                      <a:pPr algn="ctr"/>
                      <a:r>
                        <a:rPr lang="en-US" sz="1050" dirty="0">
                          <a:solidFill>
                            <a:schemeClr val="bg1"/>
                          </a:solidFill>
                        </a:rPr>
                        <a:t>95</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 the compliance officer’s responsibilities include compliance with E&amp;S and climate policies, procedures, and relevant regulation?</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Consider if the role of the compliance officer covers compliance with E&amp;S and climate policies, procedures, and regulations.</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3079933763"/>
                  </a:ext>
                </a:extLst>
              </a:tr>
              <a:tr h="202865">
                <a:tc>
                  <a:txBody>
                    <a:bodyPr/>
                    <a:lstStyle/>
                    <a:p>
                      <a:pPr algn="ctr"/>
                      <a:r>
                        <a:rPr lang="en-US" sz="1050" dirty="0">
                          <a:solidFill>
                            <a:schemeClr val="bg1"/>
                          </a:solidFill>
                        </a:rPr>
                        <a:t>96</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E&amp;S and climate head have unfettered access to senior management and the CRO (or equivalent function)?</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Proper access contributes to E&amp;S and climate-related risks being properly escalated, discussed, and integrated into decision-making processes.</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439521508"/>
                  </a:ext>
                </a:extLst>
              </a:tr>
            </a:tbl>
          </a:graphicData>
        </a:graphic>
      </p:graphicFrame>
      <p:sp>
        <p:nvSpPr>
          <p:cNvPr id="3" name="Slide Number Placeholder 2">
            <a:extLst>
              <a:ext uri="{FF2B5EF4-FFF2-40B4-BE49-F238E27FC236}">
                <a16:creationId xmlns:a16="http://schemas.microsoft.com/office/drawing/2014/main" id="{90DFE882-DAC3-2FD8-3B1F-E7EA162DB24C}"/>
              </a:ext>
            </a:extLst>
          </p:cNvPr>
          <p:cNvSpPr>
            <a:spLocks noGrp="1"/>
          </p:cNvSpPr>
          <p:nvPr>
            <p:ph type="sldNum" sz="quarter" idx="12"/>
          </p:nvPr>
        </p:nvSpPr>
        <p:spPr/>
        <p:txBody>
          <a:bodyPr/>
          <a:lstStyle/>
          <a:p>
            <a:fld id="{056876B3-6861-41A9-AE4A-FB0744D39801}" type="slidenum">
              <a:rPr lang="en-US" smtClean="0"/>
              <a:t>35</a:t>
            </a:fld>
            <a:endParaRPr lang="en-US" dirty="0"/>
          </a:p>
        </p:txBody>
      </p:sp>
    </p:spTree>
    <p:extLst>
      <p:ext uri="{BB962C8B-B14F-4D97-AF65-F5344CB8AC3E}">
        <p14:creationId xmlns:p14="http://schemas.microsoft.com/office/powerpoint/2010/main" val="286464244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B4AA6-A151-3CD4-CA60-53B94D7D3A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66CC5DE-7499-B388-4B91-AF164AA3639C}"/>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1D6DF797-6CE3-AD6F-3EB0-ECAA6AF989C3}"/>
              </a:ext>
            </a:extLst>
          </p:cNvPr>
          <p:cNvGraphicFramePr>
            <a:graphicFrameLocks noGrp="1"/>
          </p:cNvGraphicFramePr>
          <p:nvPr>
            <p:ph idx="1"/>
            <p:extLst>
              <p:ext uri="{D42A27DB-BD31-4B8C-83A1-F6EECF244321}">
                <p14:modId xmlns:p14="http://schemas.microsoft.com/office/powerpoint/2010/main" val="421294776"/>
              </p:ext>
            </p:extLst>
          </p:nvPr>
        </p:nvGraphicFramePr>
        <p:xfrm>
          <a:off x="628650" y="629055"/>
          <a:ext cx="8080849" cy="5780786"/>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97</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E&amp;S and climate change-related internal control policies and procedures extended to contractors, subcontractors, third parties, and the supply chain as relevant?</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Examples of extending to third parties are incorporating E&amp;S criteria in contracts, conducting due diligence on E&amp;S practices and compliance, establishing clear performance metrics and reporting requirements for E&amp;S compliance, or developing an incentive/penalty for those that meet, exceed, or fail to comply with E&amp;S metrics.</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2852466106"/>
                  </a:ext>
                </a:extLst>
              </a:tr>
              <a:tr h="202865">
                <a:tc gridSpan="4">
                  <a:txBody>
                    <a:bodyPr/>
                    <a:lstStyle/>
                    <a:p>
                      <a:pPr algn="l"/>
                      <a:r>
                        <a:rPr lang="en-US" sz="1050" dirty="0">
                          <a:solidFill>
                            <a:schemeClr val="bg1"/>
                          </a:solidFill>
                        </a:rPr>
                        <a:t>Subsidiary Governance</a:t>
                      </a:r>
                    </a:p>
                  </a:txBody>
                  <a:tcPr>
                    <a:solidFill>
                      <a:schemeClr val="tx2">
                        <a:lumMod val="50000"/>
                        <a:lumOff val="50000"/>
                      </a:schemeClr>
                    </a:solidFill>
                  </a:tcPr>
                </a:tc>
                <a:tc hMerge="1">
                  <a:txBody>
                    <a:bodyPr/>
                    <a:lstStyle/>
                    <a:p>
                      <a:endParaRPr/>
                    </a:p>
                  </a:txBody>
                  <a:tcPr marL="68580" marR="68580" marT="0" marB="0">
                    <a:solidFill>
                      <a:srgbClr val="DCEAF7"/>
                    </a:solidFill>
                  </a:tcPr>
                </a:tc>
                <a:tc hMerge="1">
                  <a:txBody>
                    <a:bodyPr/>
                    <a:lstStyle/>
                    <a:p>
                      <a:endParaRPr/>
                    </a:p>
                  </a:txBody>
                  <a:tcPr marL="68580" marR="68580" marT="0" marB="0">
                    <a:solidFill>
                      <a:srgbClr val="DCEAF7"/>
                    </a:solidFill>
                  </a:tcPr>
                </a:tc>
                <a:tc hMerge="1">
                  <a:txBody>
                    <a:bodyPr/>
                    <a:lstStyle/>
                    <a:p>
                      <a:endParaRPr lang="en-US" sz="1050" dirty="0"/>
                    </a:p>
                  </a:txBody>
                  <a:tcPr>
                    <a:solidFill>
                      <a:srgbClr val="DCEAF7"/>
                    </a:solidFill>
                  </a:tcPr>
                </a:tc>
                <a:extLst>
                  <a:ext uri="{0D108BD9-81ED-4DB2-BD59-A6C34878D82A}">
                    <a16:rowId xmlns:a16="http://schemas.microsoft.com/office/drawing/2014/main" val="4181238526"/>
                  </a:ext>
                </a:extLst>
              </a:tr>
              <a:tr h="202865">
                <a:tc>
                  <a:txBody>
                    <a:bodyPr/>
                    <a:lstStyle/>
                    <a:p>
                      <a:pPr algn="ctr"/>
                      <a:r>
                        <a:rPr lang="en-US" sz="1050" dirty="0">
                          <a:solidFill>
                            <a:schemeClr val="bg1"/>
                          </a:solidFill>
                        </a:rPr>
                        <a:t>98</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have policies and procedures to address the creation and dissolution of subsidiaries?</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a:t>Example of policies and procedures: subsidiary governance policy, due diligence procedures for new subsidiaries including compliance due diligence, financial controls to guide funding and capitalization of new subsidiaries.</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1660361462"/>
                  </a:ext>
                </a:extLst>
              </a:tr>
              <a:tr h="202865">
                <a:tc>
                  <a:txBody>
                    <a:bodyPr/>
                    <a:lstStyle/>
                    <a:p>
                      <a:pPr algn="ctr"/>
                      <a:r>
                        <a:rPr lang="en-US" sz="1050" dirty="0">
                          <a:solidFill>
                            <a:schemeClr val="bg1"/>
                          </a:solidFill>
                        </a:rPr>
                        <a:t>99</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If applicable, has the company established policies and practices on group and subsidiary governance clarifying that the company’s board is responsible for group governance and subsidiaries’ boards are responsible for their own governance?</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By maintaining distinct governance structures for the group and its subsidiaries, companies can better manage risks, ensure compliance, and enhance operational efficiency as well as consistency within the group. In particular, parent policies may often be cascaded to the subsidiaries.</a:t>
                      </a:r>
                    </a:p>
                  </a:txBody>
                  <a:tcPr marL="68580" marR="68580" marT="0" marB="0">
                    <a:solidFill>
                      <a:srgbClr val="DCEAF7"/>
                    </a:solidFill>
                  </a:tcPr>
                </a:tc>
                <a:tc>
                  <a:txBody>
                    <a:bodyPr/>
                    <a:lstStyle/>
                    <a:p>
                      <a:endParaRPr lang="en-US" sz="1050" dirty="0"/>
                    </a:p>
                  </a:txBody>
                  <a:tcPr>
                    <a:solidFill>
                      <a:srgbClr val="FBEBE8"/>
                    </a:solidFill>
                  </a:tcPr>
                </a:tc>
                <a:extLst>
                  <a:ext uri="{0D108BD9-81ED-4DB2-BD59-A6C34878D82A}">
                    <a16:rowId xmlns:a16="http://schemas.microsoft.com/office/drawing/2014/main" val="3079933763"/>
                  </a:ext>
                </a:extLst>
              </a:tr>
              <a:tr h="202865">
                <a:tc>
                  <a:txBody>
                    <a:bodyPr/>
                    <a:lstStyle/>
                    <a:p>
                      <a:pPr algn="ctr"/>
                      <a:r>
                        <a:rPr lang="en-US" sz="1050" dirty="0">
                          <a:solidFill>
                            <a:schemeClr val="bg1"/>
                          </a:solidFill>
                        </a:rPr>
                        <a:t>100</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the internal controls and risk management systems integrated into the company’s subsidiaries?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Consider if the company implements standardized internal control procedures across all subsidiaries, if the risk management framework is applied uniformly, if the compliance requirements are the same for all subsidiaries and if the reporting mechanisms are regular to the parent company. </a:t>
                      </a:r>
                    </a:p>
                  </a:txBody>
                  <a:tcPr marL="68580" marR="68580" marT="0" marB="0">
                    <a:solidFill>
                      <a:srgbClr val="DCEAF7"/>
                    </a:solidFill>
                  </a:tcPr>
                </a:tc>
                <a:tc>
                  <a:txBody>
                    <a:bodyPr/>
                    <a:lstStyle/>
                    <a:p>
                      <a:endParaRPr lang="en-US" sz="1050" dirty="0"/>
                    </a:p>
                  </a:txBody>
                  <a:tcPr>
                    <a:solidFill>
                      <a:srgbClr val="FBEBE8"/>
                    </a:solidFill>
                  </a:tcPr>
                </a:tc>
                <a:extLst>
                  <a:ext uri="{0D108BD9-81ED-4DB2-BD59-A6C34878D82A}">
                    <a16:rowId xmlns:a16="http://schemas.microsoft.com/office/drawing/2014/main" val="439521508"/>
                  </a:ext>
                </a:extLst>
              </a:tr>
              <a:tr h="202865">
                <a:tc>
                  <a:txBody>
                    <a:bodyPr/>
                    <a:lstStyle/>
                    <a:p>
                      <a:pPr algn="ctr"/>
                      <a:r>
                        <a:rPr lang="en-US" sz="1050" dirty="0">
                          <a:solidFill>
                            <a:schemeClr val="bg1"/>
                          </a:solidFill>
                        </a:rPr>
                        <a:t>101</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have a centralized subsidiary governance function, with subsidiaries categorized based on complexity, and with an appropriate governance framework applied to each category?</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Appropriate means considering each subsidiary’s own complexity and risk. It also means that the composition of their board reflects its specific needs, and that governance policies and procedures are adapted to the subsidiary’s operating context. Centralized oversight ensures alignment with the parent company’s overall governance framework.  </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1275432266"/>
                  </a:ext>
                </a:extLst>
              </a:tr>
            </a:tbl>
          </a:graphicData>
        </a:graphic>
      </p:graphicFrame>
      <p:sp>
        <p:nvSpPr>
          <p:cNvPr id="3" name="Slide Number Placeholder 2">
            <a:extLst>
              <a:ext uri="{FF2B5EF4-FFF2-40B4-BE49-F238E27FC236}">
                <a16:creationId xmlns:a16="http://schemas.microsoft.com/office/drawing/2014/main" id="{5423D438-C64D-C9CE-BBF0-89733E240C5A}"/>
              </a:ext>
            </a:extLst>
          </p:cNvPr>
          <p:cNvSpPr>
            <a:spLocks noGrp="1"/>
          </p:cNvSpPr>
          <p:nvPr>
            <p:ph type="sldNum" sz="quarter" idx="12"/>
          </p:nvPr>
        </p:nvSpPr>
        <p:spPr/>
        <p:txBody>
          <a:bodyPr/>
          <a:lstStyle/>
          <a:p>
            <a:fld id="{056876B3-6861-41A9-AE4A-FB0744D39801}" type="slidenum">
              <a:rPr lang="en-US" smtClean="0"/>
              <a:t>36</a:t>
            </a:fld>
            <a:endParaRPr lang="en-US" dirty="0"/>
          </a:p>
        </p:txBody>
      </p:sp>
    </p:spTree>
    <p:extLst>
      <p:ext uri="{BB962C8B-B14F-4D97-AF65-F5344CB8AC3E}">
        <p14:creationId xmlns:p14="http://schemas.microsoft.com/office/powerpoint/2010/main" val="393503254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03E07A-CAF5-FB58-590A-41727DFEE5D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36EA31-CEDF-26C3-4644-72320BCF4DE1}"/>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8C027026-110D-D7C5-92A4-AEB038037F0F}"/>
              </a:ext>
            </a:extLst>
          </p:cNvPr>
          <p:cNvGraphicFramePr>
            <a:graphicFrameLocks noGrp="1"/>
          </p:cNvGraphicFramePr>
          <p:nvPr>
            <p:ph idx="1"/>
            <p:extLst>
              <p:ext uri="{D42A27DB-BD31-4B8C-83A1-F6EECF244321}">
                <p14:modId xmlns:p14="http://schemas.microsoft.com/office/powerpoint/2010/main" val="1582081255"/>
              </p:ext>
            </p:extLst>
          </p:nvPr>
        </p:nvGraphicFramePr>
        <p:xfrm>
          <a:off x="628650" y="629055"/>
          <a:ext cx="8080849" cy="5238750"/>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102</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exercise business integrity risk oversight across its subsidiaries and supply chain?</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When oversight of business integrity risks is centralized, subsidiaries and supply chain entities regularly report to the parent company on governance matters, including compliance, incidents, reputational risks, sanctions exposure, etc. </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2852466106"/>
                  </a:ext>
                </a:extLst>
              </a:tr>
              <a:tr h="202865">
                <a:tc gridSpan="4">
                  <a:txBody>
                    <a:bodyPr/>
                    <a:lstStyle/>
                    <a:p>
                      <a:pPr algn="l"/>
                      <a:r>
                        <a:rPr lang="en-US" sz="1050" b="1" dirty="0">
                          <a:solidFill>
                            <a:schemeClr val="bg1"/>
                          </a:solidFill>
                        </a:rPr>
                        <a:t>D. Disclosure and Transparency</a:t>
                      </a:r>
                    </a:p>
                  </a:txBody>
                  <a:tcPr>
                    <a:solidFill>
                      <a:schemeClr val="tx2">
                        <a:lumMod val="50000"/>
                        <a:lumOff val="50000"/>
                      </a:schemeClr>
                    </a:solidFill>
                  </a:tcPr>
                </a:tc>
                <a:tc hMerge="1">
                  <a:txBody>
                    <a:bodyPr/>
                    <a:lstStyle/>
                    <a:p>
                      <a:endParaRPr/>
                    </a:p>
                  </a:txBody>
                  <a:tcPr marL="68580" marR="68580" marT="0" marB="0">
                    <a:solidFill>
                      <a:srgbClr val="DCEAF7"/>
                    </a:solidFill>
                  </a:tcPr>
                </a:tc>
                <a:tc hMerge="1">
                  <a:txBody>
                    <a:bodyPr/>
                    <a:lstStyle/>
                    <a:p>
                      <a:endParaRPr/>
                    </a:p>
                  </a:txBody>
                  <a:tcPr marL="68580" marR="68580" marT="0" marB="0">
                    <a:solidFill>
                      <a:srgbClr val="DCEAF7"/>
                    </a:solidFill>
                  </a:tcPr>
                </a:tc>
                <a:tc hMerge="1">
                  <a:txBody>
                    <a:bodyPr/>
                    <a:lstStyle/>
                    <a:p>
                      <a:endParaRPr lang="en-US" sz="1050" dirty="0"/>
                    </a:p>
                  </a:txBody>
                  <a:tcPr>
                    <a:solidFill>
                      <a:srgbClr val="DCEAF7"/>
                    </a:solidFill>
                  </a:tcPr>
                </a:tc>
                <a:extLst>
                  <a:ext uri="{0D108BD9-81ED-4DB2-BD59-A6C34878D82A}">
                    <a16:rowId xmlns:a16="http://schemas.microsoft.com/office/drawing/2014/main" val="4181238526"/>
                  </a:ext>
                </a:extLst>
              </a:tr>
              <a:tr h="202865">
                <a:tc gridSpan="4">
                  <a:txBody>
                    <a:bodyPr/>
                    <a:lstStyle/>
                    <a:p>
                      <a:pPr algn="l"/>
                      <a:r>
                        <a:rPr lang="en-US" sz="1050" dirty="0">
                          <a:solidFill>
                            <a:schemeClr val="bg1"/>
                          </a:solidFill>
                        </a:rPr>
                        <a:t>Financial Disclosure</a:t>
                      </a:r>
                    </a:p>
                  </a:txBody>
                  <a:tcPr>
                    <a:solidFill>
                      <a:schemeClr val="tx2">
                        <a:lumMod val="50000"/>
                        <a:lumOff val="5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82884945"/>
                  </a:ext>
                </a:extLst>
              </a:tr>
              <a:tr h="202865">
                <a:tc>
                  <a:txBody>
                    <a:bodyPr/>
                    <a:lstStyle/>
                    <a:p>
                      <a:pPr algn="ctr"/>
                      <a:r>
                        <a:rPr lang="en-US" sz="1050" dirty="0">
                          <a:solidFill>
                            <a:schemeClr val="bg1"/>
                          </a:solidFill>
                        </a:rPr>
                        <a:t>103</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preparation of the company’s financial statements comply and/or align with one of the following (and if so, which):</a:t>
                      </a:r>
                    </a:p>
                    <a:p>
                      <a:pPr marL="0" marR="0" lvl="0" indent="0" algn="l">
                        <a:lnSpc>
                          <a:spcPct val="107000"/>
                        </a:lnSpc>
                        <a:spcBef>
                          <a:spcPts val="200"/>
                        </a:spcBef>
                        <a:spcAft>
                          <a:spcPts val="200"/>
                        </a:spcAft>
                        <a:buFont typeface="+mj-lt"/>
                        <a:buNone/>
                      </a:pPr>
                      <a:r>
                        <a:rPr lang="en-US" sz="1050" dirty="0"/>
                        <a:t>☐   the highest applicable national accounting standards</a:t>
                      </a:r>
                    </a:p>
                    <a:p>
                      <a:pPr marL="0" marR="0" lvl="0" indent="0" algn="l">
                        <a:lnSpc>
                          <a:spcPct val="107000"/>
                        </a:lnSpc>
                        <a:spcBef>
                          <a:spcPts val="200"/>
                        </a:spcBef>
                        <a:spcAft>
                          <a:spcPts val="200"/>
                        </a:spcAft>
                        <a:buFont typeface="+mj-lt"/>
                        <a:buNone/>
                      </a:pPr>
                      <a:r>
                        <a:rPr lang="en-US" sz="1050" dirty="0"/>
                        <a:t>☐   a widely accepted, internationally recognized system of accounting (e.g., IFRS or equivalent) </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Generally, local legal and regulatory requirements on financial reporting may strive to align or harmonize with international accounting standards (e.g., IFRS), either by adopting the international standards directly or establishing practices that closely match or pattern the same. In any case, companies are encouraged to adopt the highest possible national standards and practices on financial reporting, regardless of the level and depth of alignment of these national requirements with international accounting standards.</a:t>
                      </a:r>
                    </a:p>
                    <a:p>
                      <a:pPr marL="0" marR="0" algn="just">
                        <a:lnSpc>
                          <a:spcPct val="107000"/>
                        </a:lnSpc>
                        <a:spcBef>
                          <a:spcPts val="200"/>
                        </a:spcBef>
                        <a:spcAft>
                          <a:spcPts val="200"/>
                        </a:spcAft>
                        <a:buNone/>
                      </a:pPr>
                      <a:r>
                        <a:rPr lang="en-US" sz="1050" dirty="0"/>
                        <a:t>The company’s adherence to the highest available financial reporting standards may support the stability of its financial health and may contribute to an improvement in its reputation among potential investors and lenders.</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1660361462"/>
                  </a:ext>
                </a:extLst>
              </a:tr>
              <a:tr h="202865">
                <a:tc>
                  <a:txBody>
                    <a:bodyPr/>
                    <a:lstStyle/>
                    <a:p>
                      <a:pPr algn="ctr"/>
                      <a:r>
                        <a:rPr lang="en-US" sz="1050" dirty="0">
                          <a:solidFill>
                            <a:schemeClr val="bg1"/>
                          </a:solidFill>
                        </a:rPr>
                        <a:t>104</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the company’s audited financial statements (either as standalone documents and/or within an annual report) available for public download on the company’s website?</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a:t>The public disclosure of financial statements is often required for public companies.  In some jurisdictions, third parties may be allowed to request copies of a company’s financial statements as filed with the securities or companies regulator.</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3079933763"/>
                  </a:ext>
                </a:extLst>
              </a:tr>
            </a:tbl>
          </a:graphicData>
        </a:graphic>
      </p:graphicFrame>
      <p:sp>
        <p:nvSpPr>
          <p:cNvPr id="3" name="Slide Number Placeholder 2">
            <a:extLst>
              <a:ext uri="{FF2B5EF4-FFF2-40B4-BE49-F238E27FC236}">
                <a16:creationId xmlns:a16="http://schemas.microsoft.com/office/drawing/2014/main" id="{DE356622-0A1C-5151-6EDD-7C2F9FB26157}"/>
              </a:ext>
            </a:extLst>
          </p:cNvPr>
          <p:cNvSpPr>
            <a:spLocks noGrp="1"/>
          </p:cNvSpPr>
          <p:nvPr>
            <p:ph type="sldNum" sz="quarter" idx="12"/>
          </p:nvPr>
        </p:nvSpPr>
        <p:spPr/>
        <p:txBody>
          <a:bodyPr/>
          <a:lstStyle/>
          <a:p>
            <a:fld id="{056876B3-6861-41A9-AE4A-FB0744D39801}" type="slidenum">
              <a:rPr lang="en-US" smtClean="0"/>
              <a:t>37</a:t>
            </a:fld>
            <a:endParaRPr lang="en-US" dirty="0"/>
          </a:p>
        </p:txBody>
      </p:sp>
    </p:spTree>
    <p:extLst>
      <p:ext uri="{BB962C8B-B14F-4D97-AF65-F5344CB8AC3E}">
        <p14:creationId xmlns:p14="http://schemas.microsoft.com/office/powerpoint/2010/main" val="25513667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E3AA00-96A7-DDEC-B508-4A349A96E0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8598758-84F5-124E-148F-91A7A7DF2FE9}"/>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B967DC6B-0BEC-B20C-F0EA-C33D70810DD0}"/>
              </a:ext>
            </a:extLst>
          </p:cNvPr>
          <p:cNvGraphicFramePr>
            <a:graphicFrameLocks noGrp="1"/>
          </p:cNvGraphicFramePr>
          <p:nvPr>
            <p:ph idx="1"/>
            <p:extLst>
              <p:ext uri="{D42A27DB-BD31-4B8C-83A1-F6EECF244321}">
                <p14:modId xmlns:p14="http://schemas.microsoft.com/office/powerpoint/2010/main" val="3287206560"/>
              </p:ext>
            </p:extLst>
          </p:nvPr>
        </p:nvGraphicFramePr>
        <p:xfrm>
          <a:off x="628650" y="629055"/>
          <a:ext cx="8080849" cy="5655247"/>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105</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If required by law or regulation, has the company been compliant with legal and regulatory requirements on the submission or filing of its financial statements to a securities regulator or companies regulator in the last five years?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In many jurisdictions, certain companies that fail to comply with filing requirements (e.g., failure to file financial statements within a prescribed period) must pay fines and penalties. For repeated violations, some jurisdictions may suspend a company’s registration or revoke the same altogether. Compliance with regulatory requirements of this nature is a key element of good corporate governance.</a:t>
                      </a:r>
                    </a:p>
                  </a:txBody>
                  <a:tcPr marL="68580" marR="68580" marT="0" marB="0">
                    <a:solidFill>
                      <a:srgbClr val="DCEAF7"/>
                    </a:solidFill>
                  </a:tcPr>
                </a:tc>
                <a:tc>
                  <a:txBody>
                    <a:bodyPr/>
                    <a:lstStyle/>
                    <a:p>
                      <a:pPr marL="0" marR="0">
                        <a:lnSpc>
                          <a:spcPct val="107000"/>
                        </a:lnSpc>
                        <a:spcAft>
                          <a:spcPts val="800"/>
                        </a:spcAft>
                        <a:buNone/>
                      </a:pPr>
                      <a:r>
                        <a:rPr lang="en-US" sz="1050" dirty="0"/>
                        <a:t> </a:t>
                      </a:r>
                    </a:p>
                  </a:txBody>
                  <a:tcPr marL="0" marR="0" marT="0" marB="0" anchor="ctr">
                    <a:solidFill>
                      <a:srgbClr val="DCEAF7"/>
                    </a:solidFill>
                  </a:tcPr>
                </a:tc>
                <a:extLst>
                  <a:ext uri="{0D108BD9-81ED-4DB2-BD59-A6C34878D82A}">
                    <a16:rowId xmlns:a16="http://schemas.microsoft.com/office/drawing/2014/main" val="2852466106"/>
                  </a:ext>
                </a:extLst>
              </a:tr>
              <a:tr h="202865">
                <a:tc>
                  <a:txBody>
                    <a:bodyPr/>
                    <a:lstStyle/>
                    <a:p>
                      <a:pPr algn="ctr"/>
                      <a:r>
                        <a:rPr lang="en-US" sz="1050" dirty="0">
                          <a:solidFill>
                            <a:schemeClr val="bg1"/>
                          </a:solidFill>
                        </a:rPr>
                        <a:t>106</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Is the company’s financial reporting process connected to, or linked with, its sustainability reporting?</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It is considered best practice for a company’s financial reporting process to be aligned or integrated with sustainability reporting, since there are key overlaps between the two (i.e., climate-related financial risk). If this alignment is not yet in place, the board could formulate a clear plan of action to map out a strategy for connecting the two.</a:t>
                      </a:r>
                    </a:p>
                  </a:txBody>
                  <a:tcPr marL="68580" marR="68580" marT="0" marB="0">
                    <a:solidFill>
                      <a:srgbClr val="F7D5CD"/>
                    </a:solidFill>
                  </a:tcPr>
                </a:tc>
                <a:tc>
                  <a:txBody>
                    <a:bodyPr/>
                    <a:lstStyle/>
                    <a:p>
                      <a:pPr marL="0" marR="0">
                        <a:lnSpc>
                          <a:spcPct val="107000"/>
                        </a:lnSpc>
                        <a:spcAft>
                          <a:spcPts val="800"/>
                        </a:spcAft>
                        <a:buNone/>
                      </a:pPr>
                      <a:r>
                        <a:rPr lang="en-US" sz="1050"/>
                        <a:t> </a:t>
                      </a:r>
                    </a:p>
                  </a:txBody>
                  <a:tcPr marL="0" marR="0" marT="0" marB="0" anchor="ctr">
                    <a:solidFill>
                      <a:srgbClr val="F7D5CD"/>
                    </a:solidFill>
                  </a:tcPr>
                </a:tc>
                <a:extLst>
                  <a:ext uri="{0D108BD9-81ED-4DB2-BD59-A6C34878D82A}">
                    <a16:rowId xmlns:a16="http://schemas.microsoft.com/office/drawing/2014/main" val="2532948295"/>
                  </a:ext>
                </a:extLst>
              </a:tr>
              <a:tr h="202865">
                <a:tc gridSpan="4">
                  <a:txBody>
                    <a:bodyPr/>
                    <a:lstStyle/>
                    <a:p>
                      <a:pPr marL="0" marR="0" indent="0" algn="l">
                        <a:lnSpc>
                          <a:spcPct val="107000"/>
                        </a:lnSpc>
                        <a:spcBef>
                          <a:spcPts val="200"/>
                        </a:spcBef>
                        <a:spcAft>
                          <a:spcPts val="200"/>
                        </a:spcAft>
                        <a:buNone/>
                      </a:pPr>
                      <a:r>
                        <a:rPr lang="en-US" sz="1050" dirty="0">
                          <a:solidFill>
                            <a:schemeClr val="bg1"/>
                          </a:solidFill>
                        </a:rPr>
                        <a:t>Corporate Disclosure</a:t>
                      </a:r>
                    </a:p>
                  </a:txBody>
                  <a:tcPr>
                    <a:solidFill>
                      <a:schemeClr val="tx2">
                        <a:lumMod val="50000"/>
                        <a:lumOff val="50000"/>
                      </a:schemeClr>
                    </a:solidFill>
                  </a:tcPr>
                </a:tc>
                <a:tc hMerge="1">
                  <a:txBody>
                    <a:bodyPr/>
                    <a:lstStyle/>
                    <a:p>
                      <a:endParaRPr dirty="0"/>
                    </a:p>
                  </a:txBody>
                  <a:tcPr marL="68580" marR="68580" marT="0" marB="0">
                    <a:solidFill>
                      <a:srgbClr val="DCEAF7"/>
                    </a:solidFill>
                  </a:tcPr>
                </a:tc>
                <a:tc hMerge="1">
                  <a:txBody>
                    <a:bodyPr/>
                    <a:lstStyle/>
                    <a:p>
                      <a:endParaRPr lang="en-US"/>
                    </a:p>
                  </a:txBody>
                  <a:tcPr>
                    <a:solidFill>
                      <a:srgbClr val="DCEAF7"/>
                    </a:solidFill>
                  </a:tcPr>
                </a:tc>
                <a:tc hMerge="1">
                  <a:txBody>
                    <a:bodyPr/>
                    <a:lstStyle/>
                    <a:p>
                      <a:endParaRPr lang="en-US"/>
                    </a:p>
                  </a:txBody>
                  <a:tcPr>
                    <a:solidFill>
                      <a:srgbClr val="DCEAF7"/>
                    </a:solidFill>
                  </a:tcPr>
                </a:tc>
                <a:extLst>
                  <a:ext uri="{0D108BD9-81ED-4DB2-BD59-A6C34878D82A}">
                    <a16:rowId xmlns:a16="http://schemas.microsoft.com/office/drawing/2014/main" val="1660361462"/>
                  </a:ext>
                </a:extLst>
              </a:tr>
              <a:tr h="202865">
                <a:tc>
                  <a:txBody>
                    <a:bodyPr/>
                    <a:lstStyle/>
                    <a:p>
                      <a:pPr algn="ctr"/>
                      <a:r>
                        <a:rPr lang="en-US" sz="1050" dirty="0">
                          <a:solidFill>
                            <a:schemeClr val="bg1"/>
                          </a:solidFill>
                        </a:rPr>
                        <a:t>107</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40" dirty="0"/>
                        <a:t>Is the company compliant with all specific disclosure requirements under laws, regulations, or other rules that apply to the company?</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40" dirty="0"/>
                        <a:t>The company should have a clear and comprehensive understanding and knowledge of all relevant and applicable legal and regulatory disclosure and/or compliance requirements. The company should be able to paint a complete regulatory picture of the information of all stakeholders involved; this will serve as a first line of defense against compliance issues.</a:t>
                      </a:r>
                    </a:p>
                    <a:p>
                      <a:pPr marL="0" marR="0" algn="just">
                        <a:lnSpc>
                          <a:spcPct val="107000"/>
                        </a:lnSpc>
                        <a:spcBef>
                          <a:spcPts val="200"/>
                        </a:spcBef>
                        <a:spcAft>
                          <a:spcPts val="200"/>
                        </a:spcAft>
                        <a:buNone/>
                      </a:pPr>
                      <a:r>
                        <a:rPr lang="en-US" sz="1040" dirty="0"/>
                        <a:t>The nature and complexity of these disclosure or reporting requirements will likely vary, depending on whether the company is an MSME, private company, or listed company. Generally speaking, and in most jurisdictions, regulators will have straightforward reporting requirements for smaller companies and expanded disclosure regulations for listed ones.</a:t>
                      </a:r>
                    </a:p>
                  </a:txBody>
                  <a:tcPr marL="68580" marR="68580" marT="0" marB="0">
                    <a:solidFill>
                      <a:srgbClr val="DCEAF7"/>
                    </a:solidFill>
                  </a:tcPr>
                </a:tc>
                <a:tc>
                  <a:txBody>
                    <a:bodyPr/>
                    <a:lstStyle/>
                    <a:p>
                      <a:pPr marL="0" marR="0">
                        <a:lnSpc>
                          <a:spcPct val="107000"/>
                        </a:lnSpc>
                        <a:spcAft>
                          <a:spcPts val="800"/>
                        </a:spcAft>
                        <a:buNone/>
                      </a:pPr>
                      <a:r>
                        <a:rPr lang="en-US" sz="1050" dirty="0"/>
                        <a:t> </a:t>
                      </a:r>
                    </a:p>
                  </a:txBody>
                  <a:tcPr marL="0" marR="0" marT="0" marB="0" anchor="ctr">
                    <a:solidFill>
                      <a:srgbClr val="DCEAF7"/>
                    </a:solidFill>
                  </a:tcPr>
                </a:tc>
                <a:extLst>
                  <a:ext uri="{0D108BD9-81ED-4DB2-BD59-A6C34878D82A}">
                    <a16:rowId xmlns:a16="http://schemas.microsoft.com/office/drawing/2014/main" val="3079933763"/>
                  </a:ext>
                </a:extLst>
              </a:tr>
            </a:tbl>
          </a:graphicData>
        </a:graphic>
      </p:graphicFrame>
      <p:sp>
        <p:nvSpPr>
          <p:cNvPr id="3" name="Slide Number Placeholder 2">
            <a:extLst>
              <a:ext uri="{FF2B5EF4-FFF2-40B4-BE49-F238E27FC236}">
                <a16:creationId xmlns:a16="http://schemas.microsoft.com/office/drawing/2014/main" id="{A7A081CE-E6A6-B8CC-151A-44667DB4A235}"/>
              </a:ext>
            </a:extLst>
          </p:cNvPr>
          <p:cNvSpPr>
            <a:spLocks noGrp="1"/>
          </p:cNvSpPr>
          <p:nvPr>
            <p:ph type="sldNum" sz="quarter" idx="12"/>
          </p:nvPr>
        </p:nvSpPr>
        <p:spPr/>
        <p:txBody>
          <a:bodyPr/>
          <a:lstStyle/>
          <a:p>
            <a:fld id="{056876B3-6861-41A9-AE4A-FB0744D39801}" type="slidenum">
              <a:rPr lang="en-US" smtClean="0"/>
              <a:t>38</a:t>
            </a:fld>
            <a:endParaRPr lang="en-US" dirty="0"/>
          </a:p>
        </p:txBody>
      </p:sp>
    </p:spTree>
    <p:extLst>
      <p:ext uri="{BB962C8B-B14F-4D97-AF65-F5344CB8AC3E}">
        <p14:creationId xmlns:p14="http://schemas.microsoft.com/office/powerpoint/2010/main" val="37811947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1E5F63-84AA-EBE0-BD62-1451853D11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7CCF16-E25B-4C53-A89C-A1769997CEBC}"/>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EF70A7B9-3818-2CC6-386D-346373037773}"/>
              </a:ext>
            </a:extLst>
          </p:cNvPr>
          <p:cNvGraphicFramePr>
            <a:graphicFrameLocks noGrp="1"/>
          </p:cNvGraphicFramePr>
          <p:nvPr>
            <p:ph idx="1"/>
            <p:extLst>
              <p:ext uri="{D42A27DB-BD31-4B8C-83A1-F6EECF244321}">
                <p14:modId xmlns:p14="http://schemas.microsoft.com/office/powerpoint/2010/main" val="1710585759"/>
              </p:ext>
            </p:extLst>
          </p:nvPr>
        </p:nvGraphicFramePr>
        <p:xfrm>
          <a:off x="628650" y="629055"/>
          <a:ext cx="8080849" cy="5255260"/>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108</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have a written disclosure policy in place?</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a:t>A disclosure policy should reflect the company’s position or strategy on compliance with relevant legal and regulatory disclosure requirements, as well as: (i) procedures and guidelines on the protection of confidential information; (ii) compiling key information relevant to the company’s operations and plans for purposes of disclosure; and (iii) outlining the relevant point persons or stakeholders who should be involved in the assessment, compilation, drafting, and release of any disclosed information.</a:t>
                      </a:r>
                    </a:p>
                    <a:p>
                      <a:pPr marL="0" marR="0" algn="just">
                        <a:lnSpc>
                          <a:spcPct val="107000"/>
                        </a:lnSpc>
                        <a:spcBef>
                          <a:spcPts val="200"/>
                        </a:spcBef>
                        <a:spcAft>
                          <a:spcPts val="200"/>
                        </a:spcAft>
                        <a:buNone/>
                      </a:pPr>
                      <a:r>
                        <a:rPr lang="en-US" sz="1050"/>
                        <a:t>The nature and complexity of these disclosure or reporting requirements will likely vary, depending on whether the company is an MSME, private company, or listed company. Generally speaking, and in most jurisdictions, regulators will have straightforward reporting requirements for smaller companies and expanded disclosure regulations for listed ones.</a:t>
                      </a:r>
                    </a:p>
                  </a:txBody>
                  <a:tcPr marL="68580" marR="68580" marT="0" marB="0">
                    <a:solidFill>
                      <a:srgbClr val="DCEAF7"/>
                    </a:solidFill>
                  </a:tcPr>
                </a:tc>
                <a:tc>
                  <a:txBody>
                    <a:bodyPr/>
                    <a:lstStyle/>
                    <a:p>
                      <a:pPr marL="0" marR="0">
                        <a:lnSpc>
                          <a:spcPct val="107000"/>
                        </a:lnSpc>
                        <a:spcAft>
                          <a:spcPts val="800"/>
                        </a:spcAft>
                        <a:buNone/>
                      </a:pPr>
                      <a:r>
                        <a:rPr lang="en-US" sz="1050" dirty="0"/>
                        <a:t> </a:t>
                      </a:r>
                    </a:p>
                  </a:txBody>
                  <a:tcPr marL="0" marR="0" marT="0" marB="0" anchor="ctr">
                    <a:solidFill>
                      <a:srgbClr val="DCEAF7"/>
                    </a:solidFill>
                  </a:tcPr>
                </a:tc>
                <a:extLst>
                  <a:ext uri="{0D108BD9-81ED-4DB2-BD59-A6C34878D82A}">
                    <a16:rowId xmlns:a16="http://schemas.microsoft.com/office/drawing/2014/main" val="2852466106"/>
                  </a:ext>
                </a:extLst>
              </a:tr>
              <a:tr h="202865">
                <a:tc>
                  <a:txBody>
                    <a:bodyPr/>
                    <a:lstStyle/>
                    <a:p>
                      <a:pPr algn="ctr"/>
                      <a:r>
                        <a:rPr lang="en-US" sz="1050" dirty="0">
                          <a:solidFill>
                            <a:schemeClr val="bg1"/>
                          </a:solidFill>
                        </a:rPr>
                        <a:t>109</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have a remuneration policy for directors and members of its senior management team?</a:t>
                      </a:r>
                    </a:p>
                    <a:p>
                      <a:pPr marL="0" marR="0" lvl="0" indent="0" algn="just">
                        <a:lnSpc>
                          <a:spcPct val="107000"/>
                        </a:lnSpc>
                        <a:spcBef>
                          <a:spcPts val="200"/>
                        </a:spcBef>
                        <a:spcAft>
                          <a:spcPts val="200"/>
                        </a:spcAft>
                        <a:buFont typeface="+mj-lt"/>
                        <a:buNone/>
                      </a:pPr>
                      <a:r>
                        <a:rPr lang="en-US" sz="1050" dirty="0"/>
                        <a:t>☐   No</a:t>
                      </a:r>
                    </a:p>
                    <a:p>
                      <a:pPr marL="0" marR="0" lvl="0" indent="0" algn="just">
                        <a:lnSpc>
                          <a:spcPct val="107000"/>
                        </a:lnSpc>
                        <a:spcBef>
                          <a:spcPts val="200"/>
                        </a:spcBef>
                        <a:spcAft>
                          <a:spcPts val="200"/>
                        </a:spcAft>
                        <a:buFont typeface="+mj-lt"/>
                        <a:buNone/>
                      </a:pPr>
                      <a:r>
                        <a:rPr lang="en-US" sz="1050" dirty="0"/>
                        <a:t>☐   Yes</a:t>
                      </a:r>
                    </a:p>
                    <a:p>
                      <a:pPr marL="0" marR="0" lvl="0" indent="0" algn="l">
                        <a:lnSpc>
                          <a:spcPct val="107000"/>
                        </a:lnSpc>
                        <a:spcBef>
                          <a:spcPts val="200"/>
                        </a:spcBef>
                        <a:spcAft>
                          <a:spcPts val="200"/>
                        </a:spcAft>
                        <a:buFont typeface="+mj-lt"/>
                        <a:buNone/>
                      </a:pPr>
                      <a:r>
                        <a:rPr lang="en-US" sz="1050" dirty="0"/>
                        <a:t>☐   Yes, and this policy is available for review by relevant stakeholders (shareholders, senior management, regulatory bodies, auditors)</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The policy should outline the company’s principles and criteria for determining the remuneration of directors and members of the senior management team. This will ensure that the company is transparent on remuneration (including bonus) determination and that all parties involved are aware of the steps and procedures that take place in connection with the determination of directors’ and senior managers’ compensation. Certain jurisdictions have laws requiring companies to disclose aspects of their remuneration policies and promote fairness and equity.</a:t>
                      </a:r>
                    </a:p>
                  </a:txBody>
                  <a:tcPr marL="68580" marR="68580" marT="0" marB="0">
                    <a:solidFill>
                      <a:srgbClr val="F7D5CD"/>
                    </a:solidFill>
                  </a:tcPr>
                </a:tc>
                <a:tc>
                  <a:txBody>
                    <a:bodyPr/>
                    <a:lstStyle/>
                    <a:p>
                      <a:pPr marL="0" marR="0">
                        <a:lnSpc>
                          <a:spcPct val="107000"/>
                        </a:lnSpc>
                        <a:spcAft>
                          <a:spcPts val="800"/>
                        </a:spcAft>
                        <a:buNone/>
                      </a:pPr>
                      <a:r>
                        <a:rPr lang="en-US" sz="1050" dirty="0"/>
                        <a:t> </a:t>
                      </a:r>
                    </a:p>
                  </a:txBody>
                  <a:tcPr marL="0" marR="0" marT="0" marB="0" anchor="ctr">
                    <a:solidFill>
                      <a:srgbClr val="F7D5CD"/>
                    </a:solidFill>
                  </a:tcPr>
                </a:tc>
                <a:extLst>
                  <a:ext uri="{0D108BD9-81ED-4DB2-BD59-A6C34878D82A}">
                    <a16:rowId xmlns:a16="http://schemas.microsoft.com/office/drawing/2014/main" val="2532948295"/>
                  </a:ext>
                </a:extLst>
              </a:tr>
            </a:tbl>
          </a:graphicData>
        </a:graphic>
      </p:graphicFrame>
      <p:sp>
        <p:nvSpPr>
          <p:cNvPr id="3" name="Slide Number Placeholder 2">
            <a:extLst>
              <a:ext uri="{FF2B5EF4-FFF2-40B4-BE49-F238E27FC236}">
                <a16:creationId xmlns:a16="http://schemas.microsoft.com/office/drawing/2014/main" id="{4A2E413A-D248-0806-B7CE-2B927886E849}"/>
              </a:ext>
            </a:extLst>
          </p:cNvPr>
          <p:cNvSpPr>
            <a:spLocks noGrp="1"/>
          </p:cNvSpPr>
          <p:nvPr>
            <p:ph type="sldNum" sz="quarter" idx="12"/>
          </p:nvPr>
        </p:nvSpPr>
        <p:spPr/>
        <p:txBody>
          <a:bodyPr/>
          <a:lstStyle/>
          <a:p>
            <a:fld id="{056876B3-6861-41A9-AE4A-FB0744D39801}" type="slidenum">
              <a:rPr lang="en-US" smtClean="0"/>
              <a:t>39</a:t>
            </a:fld>
            <a:endParaRPr lang="en-US" dirty="0"/>
          </a:p>
        </p:txBody>
      </p:sp>
    </p:spTree>
    <p:extLst>
      <p:ext uri="{BB962C8B-B14F-4D97-AF65-F5344CB8AC3E}">
        <p14:creationId xmlns:p14="http://schemas.microsoft.com/office/powerpoint/2010/main" val="12717577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3C86B4-FB86-E6CB-9BB2-78A898AD9B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33E666-49F4-B7DA-5DD5-1F0EA8B9CECA}"/>
              </a:ext>
            </a:extLst>
          </p:cNvPr>
          <p:cNvSpPr>
            <a:spLocks noGrp="1"/>
          </p:cNvSpPr>
          <p:nvPr>
            <p:ph type="title"/>
          </p:nvPr>
        </p:nvSpPr>
        <p:spPr>
          <a:xfrm>
            <a:off x="628650" y="365127"/>
            <a:ext cx="7886700" cy="691946"/>
          </a:xfrm>
        </p:spPr>
        <p:txBody>
          <a:bodyPr>
            <a:noAutofit/>
          </a:bodyPr>
          <a:lstStyle/>
          <a:p>
            <a:r>
              <a:rPr lang="en-US" sz="3600" b="1" dirty="0"/>
              <a:t>Corporate Governance Documentation</a:t>
            </a:r>
          </a:p>
        </p:txBody>
      </p:sp>
      <p:sp>
        <p:nvSpPr>
          <p:cNvPr id="3" name="Content Placeholder 2">
            <a:extLst>
              <a:ext uri="{FF2B5EF4-FFF2-40B4-BE49-F238E27FC236}">
                <a16:creationId xmlns:a16="http://schemas.microsoft.com/office/drawing/2014/main" id="{EBA93A25-60D8-2E13-7DE6-21A58D93EC3C}"/>
              </a:ext>
            </a:extLst>
          </p:cNvPr>
          <p:cNvSpPr>
            <a:spLocks noGrp="1"/>
          </p:cNvSpPr>
          <p:nvPr>
            <p:ph idx="1"/>
          </p:nvPr>
        </p:nvSpPr>
        <p:spPr>
          <a:xfrm>
            <a:off x="628650" y="1057073"/>
            <a:ext cx="7886700" cy="4944793"/>
          </a:xfrm>
        </p:spPr>
        <p:txBody>
          <a:bodyPr>
            <a:noAutofit/>
          </a:bodyPr>
          <a:lstStyle/>
          <a:p>
            <a:pPr marL="344488" indent="-344488">
              <a:spcBef>
                <a:spcPts val="300"/>
              </a:spcBef>
              <a:buFont typeface="+mj-lt"/>
              <a:buAutoNum type="arabicPeriod"/>
            </a:pPr>
            <a:r>
              <a:rPr lang="en-US" sz="950" dirty="0">
                <a:solidFill>
                  <a:schemeClr val="tx2">
                    <a:lumMod val="50000"/>
                    <a:lumOff val="50000"/>
                  </a:schemeClr>
                </a:solidFill>
              </a:rPr>
              <a:t>Ownership structure, including a list of all shareholders owning 5% or more of shares</a:t>
            </a:r>
          </a:p>
          <a:p>
            <a:pPr marL="344488" lvl="0" indent="-344488">
              <a:spcBef>
                <a:spcPts val="300"/>
              </a:spcBef>
              <a:buFont typeface="+mj-lt"/>
              <a:buAutoNum type="arabicPeriod"/>
            </a:pPr>
            <a:r>
              <a:rPr lang="en-US" sz="950" dirty="0">
                <a:solidFill>
                  <a:schemeClr val="tx2">
                    <a:lumMod val="50000"/>
                    <a:lumOff val="50000"/>
                  </a:schemeClr>
                </a:solidFill>
              </a:rPr>
              <a:t>Governance structure, management structure, and organogram</a:t>
            </a:r>
          </a:p>
          <a:p>
            <a:pPr marL="344488" lvl="0" indent="-344488">
              <a:spcBef>
                <a:spcPts val="300"/>
              </a:spcBef>
              <a:buFont typeface="+mj-lt"/>
              <a:buAutoNum type="arabicPeriod"/>
            </a:pPr>
            <a:r>
              <a:rPr lang="en-US" sz="950" dirty="0">
                <a:solidFill>
                  <a:schemeClr val="tx2">
                    <a:lumMod val="50000"/>
                    <a:lumOff val="50000"/>
                  </a:schemeClr>
                </a:solidFill>
              </a:rPr>
              <a:t>By-laws / statutes / memorandum and articles of association</a:t>
            </a:r>
          </a:p>
          <a:p>
            <a:pPr marL="344488" lvl="0" indent="-344488">
              <a:spcBef>
                <a:spcPts val="300"/>
              </a:spcBef>
              <a:buFont typeface="+mj-lt"/>
              <a:buAutoNum type="arabicPeriod"/>
            </a:pPr>
            <a:r>
              <a:rPr lang="en-US" sz="950" dirty="0">
                <a:solidFill>
                  <a:schemeClr val="tx2">
                    <a:lumMod val="50000"/>
                    <a:lumOff val="50000"/>
                  </a:schemeClr>
                </a:solidFill>
              </a:rPr>
              <a:t>Shareholders agreement(s)</a:t>
            </a:r>
          </a:p>
          <a:p>
            <a:pPr marL="344488" lvl="0" indent="-344488">
              <a:spcBef>
                <a:spcPts val="300"/>
              </a:spcBef>
              <a:buFont typeface="+mj-lt"/>
              <a:buAutoNum type="arabicPeriod"/>
            </a:pPr>
            <a:r>
              <a:rPr lang="en-US" sz="950" dirty="0"/>
              <a:t>Corporate mission, vision and values statement</a:t>
            </a:r>
          </a:p>
          <a:p>
            <a:pPr marL="344488" lvl="0" indent="-344488">
              <a:spcBef>
                <a:spcPts val="300"/>
              </a:spcBef>
              <a:buFont typeface="+mj-lt"/>
              <a:buAutoNum type="arabicPeriod"/>
            </a:pPr>
            <a:r>
              <a:rPr lang="en-US" sz="950" dirty="0">
                <a:solidFill>
                  <a:schemeClr val="tx2">
                    <a:lumMod val="50000"/>
                    <a:lumOff val="50000"/>
                  </a:schemeClr>
                </a:solidFill>
              </a:rPr>
              <a:t>Corporate governance code and/or applicable country, sector, industry or business association governance code</a:t>
            </a:r>
          </a:p>
          <a:p>
            <a:pPr marL="344488" lvl="0" indent="-344488">
              <a:spcBef>
                <a:spcPts val="300"/>
              </a:spcBef>
              <a:buFont typeface="+mj-lt"/>
              <a:buAutoNum type="arabicPeriod"/>
            </a:pPr>
            <a:r>
              <a:rPr lang="en-US" sz="950" dirty="0">
                <a:solidFill>
                  <a:schemeClr val="tx2">
                    <a:lumMod val="50000"/>
                    <a:lumOff val="50000"/>
                  </a:schemeClr>
                </a:solidFill>
              </a:rPr>
              <a:t>Group-subsidiary governance framework (if applicable)</a:t>
            </a:r>
          </a:p>
          <a:p>
            <a:pPr marL="344488" lvl="0" indent="-344488">
              <a:spcBef>
                <a:spcPts val="300"/>
              </a:spcBef>
              <a:buFont typeface="+mj-lt"/>
              <a:buAutoNum type="arabicPeriod"/>
            </a:pPr>
            <a:r>
              <a:rPr lang="en-US" sz="950" dirty="0">
                <a:solidFill>
                  <a:schemeClr val="tx2">
                    <a:lumMod val="50000"/>
                    <a:lumOff val="50000"/>
                  </a:schemeClr>
                </a:solidFill>
              </a:rPr>
              <a:t>Code(s) of conduct and ethics and related policies (e.g., anti-bribery and corruption policy, business integrity risk management policy, KYC policy, supplier code of conduct, AML and CFT policy, insider dealing policy, confidentiality policy)</a:t>
            </a:r>
          </a:p>
          <a:p>
            <a:pPr marL="344488" lvl="0" indent="-344488">
              <a:spcBef>
                <a:spcPts val="300"/>
              </a:spcBef>
              <a:buFont typeface="+mj-lt"/>
              <a:buAutoNum type="arabicPeriod"/>
            </a:pPr>
            <a:r>
              <a:rPr lang="en-US" sz="950" dirty="0">
                <a:solidFill>
                  <a:schemeClr val="tx2">
                    <a:lumMod val="50000"/>
                    <a:lumOff val="50000"/>
                  </a:schemeClr>
                </a:solidFill>
              </a:rPr>
              <a:t>Conflict of interest policy</a:t>
            </a:r>
          </a:p>
          <a:p>
            <a:pPr marL="344488" lvl="0" indent="-344488">
              <a:spcBef>
                <a:spcPts val="300"/>
              </a:spcBef>
              <a:buFont typeface="+mj-lt"/>
              <a:buAutoNum type="arabicPeriod"/>
            </a:pPr>
            <a:r>
              <a:rPr lang="en-US" sz="950" dirty="0"/>
              <a:t>Employee handbook / manual</a:t>
            </a:r>
          </a:p>
          <a:p>
            <a:pPr marL="344488" lvl="0" indent="-344488">
              <a:spcBef>
                <a:spcPts val="300"/>
              </a:spcBef>
              <a:buFont typeface="+mj-lt"/>
              <a:buAutoNum type="arabicPeriod"/>
            </a:pPr>
            <a:r>
              <a:rPr lang="en-US" sz="950" dirty="0"/>
              <a:t>Suppliers’ and contractors’ due diligence policy</a:t>
            </a:r>
          </a:p>
          <a:p>
            <a:pPr marL="344488" lvl="0" indent="-344488">
              <a:spcBef>
                <a:spcPts val="300"/>
              </a:spcBef>
              <a:buFont typeface="+mj-lt"/>
              <a:buAutoNum type="arabicPeriod"/>
            </a:pPr>
            <a:r>
              <a:rPr lang="en-US" sz="950" dirty="0">
                <a:solidFill>
                  <a:schemeClr val="tx2">
                    <a:lumMod val="50000"/>
                    <a:lumOff val="50000"/>
                  </a:schemeClr>
                </a:solidFill>
              </a:rPr>
              <a:t>Compliance program overview (including structure, responsibilities, training, monitoring, reporting)</a:t>
            </a:r>
          </a:p>
          <a:p>
            <a:pPr marL="344488" lvl="0" indent="-344488">
              <a:spcBef>
                <a:spcPts val="300"/>
              </a:spcBef>
              <a:buFont typeface="+mj-lt"/>
              <a:buAutoNum type="arabicPeriod"/>
            </a:pPr>
            <a:r>
              <a:rPr lang="en-US" sz="950" dirty="0"/>
              <a:t>Corporate training program overview (covering conduct, ethics, governance, ESG / sustainability topics)</a:t>
            </a:r>
          </a:p>
          <a:p>
            <a:pPr marL="344488" lvl="0" indent="-344488">
              <a:spcBef>
                <a:spcPts val="300"/>
              </a:spcBef>
              <a:buFont typeface="+mj-lt"/>
              <a:buAutoNum type="arabicPeriod"/>
            </a:pPr>
            <a:r>
              <a:rPr lang="en-US" sz="950" dirty="0"/>
              <a:t>Corporate governance reports (external and internal)</a:t>
            </a:r>
          </a:p>
          <a:p>
            <a:pPr marL="344488" lvl="0" indent="-344488">
              <a:spcBef>
                <a:spcPts val="300"/>
              </a:spcBef>
              <a:buFont typeface="+mj-lt"/>
              <a:buAutoNum type="arabicPeriod"/>
            </a:pPr>
            <a:r>
              <a:rPr lang="en-US" sz="950" dirty="0"/>
              <a:t>Governance-related certifications (e.g., ISO)</a:t>
            </a:r>
          </a:p>
          <a:p>
            <a:pPr marL="344488" lvl="0" indent="-344488">
              <a:spcBef>
                <a:spcPts val="300"/>
              </a:spcBef>
              <a:buFont typeface="+mj-lt"/>
              <a:buAutoNum type="arabicPeriod"/>
            </a:pPr>
            <a:r>
              <a:rPr lang="en-US" sz="950" dirty="0"/>
              <a:t>Corporate strategy</a:t>
            </a:r>
          </a:p>
          <a:p>
            <a:pPr marL="344488" lvl="0" indent="-344488">
              <a:spcBef>
                <a:spcPts val="300"/>
              </a:spcBef>
              <a:buFont typeface="+mj-lt"/>
              <a:buAutoNum type="arabicPeriod"/>
            </a:pPr>
            <a:r>
              <a:rPr lang="en-US" sz="950" dirty="0"/>
              <a:t>Annual calendar of corporate events</a:t>
            </a:r>
          </a:p>
          <a:p>
            <a:pPr marL="344488" lvl="0" indent="-344488">
              <a:spcBef>
                <a:spcPts val="300"/>
              </a:spcBef>
              <a:buFont typeface="+mj-lt"/>
              <a:buAutoNum type="arabicPeriod"/>
            </a:pPr>
            <a:r>
              <a:rPr lang="en-US" sz="950" dirty="0"/>
              <a:t>Terms of reference for management positions (including CEO, CFO, COO, CSO, CRO, head of internal audit, CCO, or whomever performs the respective functions)</a:t>
            </a:r>
          </a:p>
          <a:p>
            <a:pPr marL="344488" lvl="0" indent="-344488">
              <a:spcBef>
                <a:spcPts val="300"/>
              </a:spcBef>
              <a:buFont typeface="+mj-lt"/>
              <a:buAutoNum type="arabicPeriod"/>
            </a:pPr>
            <a:r>
              <a:rPr lang="en-US" sz="950" dirty="0"/>
              <a:t>Terms of reference for corporate secretary and other officers or organs responsible for, or overseeing, corporate governance and/or board or shareholder, meetings</a:t>
            </a:r>
          </a:p>
          <a:p>
            <a:pPr marL="344488" lvl="0" indent="-344488">
              <a:spcBef>
                <a:spcPts val="300"/>
              </a:spcBef>
              <a:buFont typeface="+mj-lt"/>
              <a:buAutoNum type="arabicPeriod"/>
            </a:pPr>
            <a:r>
              <a:rPr lang="en-US" sz="950" dirty="0">
                <a:solidFill>
                  <a:schemeClr val="tx2">
                    <a:lumMod val="50000"/>
                    <a:lumOff val="50000"/>
                  </a:schemeClr>
                </a:solidFill>
              </a:rPr>
              <a:t>Board and management succession plans</a:t>
            </a:r>
          </a:p>
          <a:p>
            <a:pPr marL="344488" lvl="0" indent="-344488">
              <a:spcBef>
                <a:spcPts val="300"/>
              </a:spcBef>
              <a:buFont typeface="+mj-lt"/>
              <a:buAutoNum type="arabicPeriod"/>
            </a:pPr>
            <a:r>
              <a:rPr lang="en-US" sz="950" dirty="0">
                <a:solidFill>
                  <a:schemeClr val="tx2">
                    <a:lumMod val="50000"/>
                    <a:lumOff val="50000"/>
                  </a:schemeClr>
                </a:solidFill>
              </a:rPr>
              <a:t>Whistleblowing and grievance policies and mechanisms</a:t>
            </a:r>
          </a:p>
          <a:p>
            <a:pPr marL="344488" lvl="0" indent="-344488">
              <a:spcBef>
                <a:spcPts val="300"/>
              </a:spcBef>
              <a:buFont typeface="+mj-lt"/>
              <a:buAutoNum type="arabicPeriod"/>
            </a:pPr>
            <a:r>
              <a:rPr lang="en-US" sz="950" dirty="0">
                <a:solidFill>
                  <a:schemeClr val="tx2">
                    <a:lumMod val="50000"/>
                    <a:lumOff val="50000"/>
                  </a:schemeClr>
                </a:solidFill>
              </a:rPr>
              <a:t>Sustainability / ESG policy and climate change policy</a:t>
            </a:r>
          </a:p>
          <a:p>
            <a:pPr marL="344488" lvl="0" indent="-344488">
              <a:spcBef>
                <a:spcPts val="300"/>
              </a:spcBef>
              <a:buFont typeface="+mj-lt"/>
              <a:buAutoNum type="arabicPeriod"/>
            </a:pPr>
            <a:r>
              <a:rPr lang="en-US" sz="950" dirty="0"/>
              <a:t>Sustainability and climate-related metrics and targets</a:t>
            </a:r>
          </a:p>
          <a:p>
            <a:pPr marL="344488" lvl="0" indent="-344488">
              <a:spcBef>
                <a:spcPts val="300"/>
              </a:spcBef>
              <a:buFont typeface="+mj-lt"/>
              <a:buAutoNum type="arabicPeriod"/>
            </a:pPr>
            <a:r>
              <a:rPr lang="en-US" sz="950" dirty="0"/>
              <a:t>Minutes of the most recent three shareholders’ meetings</a:t>
            </a:r>
          </a:p>
          <a:p>
            <a:pPr marL="344488" lvl="0" indent="-344488">
              <a:spcBef>
                <a:spcPts val="300"/>
              </a:spcBef>
              <a:buFont typeface="+mj-lt"/>
              <a:buAutoNum type="arabicPeriod"/>
            </a:pPr>
            <a:r>
              <a:rPr lang="en-US" sz="950" dirty="0"/>
              <a:t>Call notices for the last three shareholders’ meetings</a:t>
            </a:r>
          </a:p>
          <a:p>
            <a:pPr marL="344488" lvl="0" indent="-344488">
              <a:spcBef>
                <a:spcPts val="300"/>
              </a:spcBef>
              <a:buFont typeface="+mj-lt"/>
              <a:buAutoNum type="arabicPeriod"/>
            </a:pPr>
            <a:r>
              <a:rPr lang="en-US" sz="950" dirty="0"/>
              <a:t>Dividend policy</a:t>
            </a:r>
          </a:p>
          <a:p>
            <a:pPr marL="344488" lvl="0" indent="-344488">
              <a:spcBef>
                <a:spcPts val="300"/>
              </a:spcBef>
              <a:buFont typeface="+mj-lt"/>
              <a:buAutoNum type="arabicPeriod"/>
            </a:pPr>
            <a:r>
              <a:rPr lang="en-US" sz="950" dirty="0"/>
              <a:t>Investor relations policy</a:t>
            </a:r>
          </a:p>
        </p:txBody>
      </p:sp>
      <p:sp>
        <p:nvSpPr>
          <p:cNvPr id="4" name="Slide Number Placeholder 3">
            <a:extLst>
              <a:ext uri="{FF2B5EF4-FFF2-40B4-BE49-F238E27FC236}">
                <a16:creationId xmlns:a16="http://schemas.microsoft.com/office/drawing/2014/main" id="{D73F395F-B385-8422-CFAB-674DD6CB5E45}"/>
              </a:ext>
            </a:extLst>
          </p:cNvPr>
          <p:cNvSpPr>
            <a:spLocks noGrp="1"/>
          </p:cNvSpPr>
          <p:nvPr>
            <p:ph type="sldNum" sz="quarter" idx="12"/>
          </p:nvPr>
        </p:nvSpPr>
        <p:spPr/>
        <p:txBody>
          <a:bodyPr/>
          <a:lstStyle/>
          <a:p>
            <a:fld id="{056876B3-6861-41A9-AE4A-FB0744D39801}" type="slidenum">
              <a:rPr lang="en-US" smtClean="0"/>
              <a:t>4</a:t>
            </a:fld>
            <a:endParaRPr lang="en-US" dirty="0"/>
          </a:p>
        </p:txBody>
      </p:sp>
    </p:spTree>
    <p:extLst>
      <p:ext uri="{BB962C8B-B14F-4D97-AF65-F5344CB8AC3E}">
        <p14:creationId xmlns:p14="http://schemas.microsoft.com/office/powerpoint/2010/main" val="20444836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0ED2B6-FB8D-0701-4308-EC67D7052D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F71F9A-F163-E8AA-5A82-2B1E0FB6FC7E}"/>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7D31D4CC-C115-B62C-44F9-C70DECFF2420}"/>
              </a:ext>
            </a:extLst>
          </p:cNvPr>
          <p:cNvGraphicFramePr>
            <a:graphicFrameLocks noGrp="1"/>
          </p:cNvGraphicFramePr>
          <p:nvPr>
            <p:ph idx="1"/>
            <p:extLst>
              <p:ext uri="{D42A27DB-BD31-4B8C-83A1-F6EECF244321}">
                <p14:modId xmlns:p14="http://schemas.microsoft.com/office/powerpoint/2010/main" val="1572791150"/>
              </p:ext>
            </p:extLst>
          </p:nvPr>
        </p:nvGraphicFramePr>
        <p:xfrm>
          <a:off x="628650" y="629055"/>
          <a:ext cx="8080849" cy="4982718"/>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110</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If the company publishes an annual report, does it include a dedicated section on corporate governance matters, covering the following: (check as applicable)</a:t>
                      </a:r>
                    </a:p>
                    <a:p>
                      <a:pPr marL="173038" marR="0" lvl="0" indent="-173038" algn="l">
                        <a:lnSpc>
                          <a:spcPct val="107000"/>
                        </a:lnSpc>
                        <a:spcBef>
                          <a:spcPts val="200"/>
                        </a:spcBef>
                        <a:spcAft>
                          <a:spcPts val="200"/>
                        </a:spcAft>
                        <a:buFont typeface="+mj-lt"/>
                        <a:buNone/>
                      </a:pPr>
                      <a:r>
                        <a:rPr lang="en-US" sz="1050" dirty="0"/>
                        <a:t>☐   key information on the company’s ultimate beneficial owners</a:t>
                      </a:r>
                    </a:p>
                    <a:p>
                      <a:pPr marL="173038" marR="0" lvl="0" indent="-173038" algn="l">
                        <a:lnSpc>
                          <a:spcPct val="107000"/>
                        </a:lnSpc>
                        <a:spcBef>
                          <a:spcPts val="200"/>
                        </a:spcBef>
                        <a:spcAft>
                          <a:spcPts val="200"/>
                        </a:spcAft>
                        <a:buFont typeface="+mj-lt"/>
                        <a:buNone/>
                      </a:pPr>
                      <a:r>
                        <a:rPr lang="en-US" sz="1050" dirty="0"/>
                        <a:t>☐   related party transactions, including related parties of directors and senior management officers</a:t>
                      </a:r>
                    </a:p>
                    <a:p>
                      <a:pPr marL="173038" marR="0" lvl="0" indent="-173038" algn="l">
                        <a:lnSpc>
                          <a:spcPct val="107000"/>
                        </a:lnSpc>
                        <a:spcBef>
                          <a:spcPts val="200"/>
                        </a:spcBef>
                        <a:spcAft>
                          <a:spcPts val="200"/>
                        </a:spcAft>
                        <a:buFont typeface="+mj-lt"/>
                        <a:buNone/>
                      </a:pPr>
                      <a:r>
                        <a:rPr lang="en-US" sz="1050" dirty="0"/>
                        <a:t>☐   schedule and frequency of board and board committee meetings </a:t>
                      </a:r>
                    </a:p>
                    <a:p>
                      <a:pPr marL="173038" marR="0" lvl="0" indent="-173038" algn="l">
                        <a:lnSpc>
                          <a:spcPct val="107000"/>
                        </a:lnSpc>
                        <a:spcBef>
                          <a:spcPts val="200"/>
                        </a:spcBef>
                        <a:spcAft>
                          <a:spcPts val="200"/>
                        </a:spcAft>
                        <a:buFont typeface="+mj-lt"/>
                        <a:buNone/>
                      </a:pPr>
                      <a:r>
                        <a:rPr lang="en-US" sz="1050" dirty="0"/>
                        <a:t>☐   schedule and report on the holding of the annual shareholders’ meeting </a:t>
                      </a:r>
                    </a:p>
                    <a:p>
                      <a:pPr marL="173038" marR="0" lvl="0" indent="-173038" algn="l">
                        <a:lnSpc>
                          <a:spcPct val="107000"/>
                        </a:lnSpc>
                        <a:spcBef>
                          <a:spcPts val="200"/>
                        </a:spcBef>
                        <a:spcAft>
                          <a:spcPts val="200"/>
                        </a:spcAft>
                        <a:buFont typeface="+mj-lt"/>
                        <a:buNone/>
                      </a:pPr>
                      <a:r>
                        <a:rPr lang="en-US" sz="1050" dirty="0"/>
                        <a:t>☐   adherence to, or compliance with, required or recommended practices in a corporate governance code and/or national corporate governance code </a:t>
                      </a:r>
                    </a:p>
                    <a:p>
                      <a:pPr marL="173038" marR="0" lvl="0" indent="-173038" algn="l">
                        <a:lnSpc>
                          <a:spcPct val="107000"/>
                        </a:lnSpc>
                        <a:spcBef>
                          <a:spcPts val="200"/>
                        </a:spcBef>
                        <a:spcAft>
                          <a:spcPts val="200"/>
                        </a:spcAft>
                        <a:buFont typeface="+mj-lt"/>
                        <a:buNone/>
                      </a:pPr>
                      <a:r>
                        <a:rPr lang="en-US" sz="1050" dirty="0"/>
                        <a:t>☐   adherence to, or compliance with, the company’s code of conduct or ethics </a:t>
                      </a:r>
                    </a:p>
                    <a:p>
                      <a:pPr marL="173038" marR="0" lvl="0" indent="-173038" algn="l">
                        <a:lnSpc>
                          <a:spcPct val="107000"/>
                        </a:lnSpc>
                        <a:spcBef>
                          <a:spcPts val="200"/>
                        </a:spcBef>
                        <a:spcAft>
                          <a:spcPts val="200"/>
                        </a:spcAft>
                        <a:buFont typeface="+mj-lt"/>
                        <a:buNone/>
                      </a:pPr>
                      <a:r>
                        <a:rPr lang="en-US" sz="1050" dirty="0"/>
                        <a:t>☐   statement to indicate adherence to, or compliance with, the company’s risk appetite </a:t>
                      </a:r>
                    </a:p>
                    <a:p>
                      <a:pPr marL="173038" marR="0" lvl="0" indent="-173038" algn="l">
                        <a:lnSpc>
                          <a:spcPct val="107000"/>
                        </a:lnSpc>
                        <a:spcBef>
                          <a:spcPts val="200"/>
                        </a:spcBef>
                        <a:spcAft>
                          <a:spcPts val="200"/>
                        </a:spcAft>
                        <a:buFont typeface="+mj-lt"/>
                        <a:buNone/>
                      </a:pPr>
                      <a:r>
                        <a:rPr lang="en-US" sz="1050" dirty="0"/>
                        <a:t>☐   information on the actual remuneration received by directors and members of the senior management team </a:t>
                      </a:r>
                    </a:p>
                    <a:p>
                      <a:pPr marL="173038" marR="0" lvl="0" indent="-173038" algn="l">
                        <a:lnSpc>
                          <a:spcPct val="107000"/>
                        </a:lnSpc>
                        <a:spcBef>
                          <a:spcPts val="200"/>
                        </a:spcBef>
                        <a:spcAft>
                          <a:spcPts val="200"/>
                        </a:spcAft>
                        <a:buFont typeface="+mj-lt"/>
                        <a:buNone/>
                      </a:pPr>
                      <a:r>
                        <a:rPr lang="en-US" sz="1050" dirty="0"/>
                        <a:t>☐   statement on tax transparency </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Many jurisdictions require public companies to prepare, publish, and file an annual report. Typically, most regulators will require the annual report to include a comprehensive section on corporate governance, which will cover the items listed in this question. </a:t>
                      </a:r>
                    </a:p>
                    <a:p>
                      <a:pPr marL="0" marR="0" algn="just">
                        <a:lnSpc>
                          <a:spcPct val="107000"/>
                        </a:lnSpc>
                        <a:spcBef>
                          <a:spcPts val="200"/>
                        </a:spcBef>
                        <a:spcAft>
                          <a:spcPts val="200"/>
                        </a:spcAft>
                        <a:buNone/>
                      </a:pPr>
                      <a:r>
                        <a:rPr lang="en-US" sz="1050" dirty="0"/>
                        <a:t>Generally, and depending on regulatory requirements, the scope and coverage of the corporate governance section should highlight the key cornerstones or markers of good corporate governance health in a company.</a:t>
                      </a:r>
                    </a:p>
                    <a:p>
                      <a:pPr marL="0" marR="0" algn="just">
                        <a:lnSpc>
                          <a:spcPct val="107000"/>
                        </a:lnSpc>
                        <a:spcBef>
                          <a:spcPts val="200"/>
                        </a:spcBef>
                        <a:spcAft>
                          <a:spcPts val="200"/>
                        </a:spcAft>
                        <a:buNone/>
                      </a:pPr>
                      <a:r>
                        <a:rPr lang="en-US" sz="1050" dirty="0"/>
                        <a:t>As a rule, MSMEs and private companies are not required under law or regulation to prepare and publish an annual report.</a:t>
                      </a:r>
                    </a:p>
                  </a:txBody>
                  <a:tcPr marL="68580" marR="68580" marT="0" marB="0">
                    <a:solidFill>
                      <a:srgbClr val="FBEBE8"/>
                    </a:solidFill>
                  </a:tcPr>
                </a:tc>
                <a:tc>
                  <a:txBody>
                    <a:bodyPr/>
                    <a:lstStyle/>
                    <a:p>
                      <a:pPr marL="0" marR="0">
                        <a:lnSpc>
                          <a:spcPct val="107000"/>
                        </a:lnSpc>
                        <a:spcAft>
                          <a:spcPts val="800"/>
                        </a:spcAft>
                        <a:buNone/>
                      </a:pPr>
                      <a:r>
                        <a:rPr lang="en-US" sz="1050" dirty="0"/>
                        <a:t> </a:t>
                      </a:r>
                    </a:p>
                  </a:txBody>
                  <a:tcPr marL="0" marR="0" marT="0" marB="0" anchor="ctr">
                    <a:solidFill>
                      <a:srgbClr val="FBEBE8"/>
                    </a:solidFill>
                  </a:tcPr>
                </a:tc>
                <a:extLst>
                  <a:ext uri="{0D108BD9-81ED-4DB2-BD59-A6C34878D82A}">
                    <a16:rowId xmlns:a16="http://schemas.microsoft.com/office/drawing/2014/main" val="3079933763"/>
                  </a:ext>
                </a:extLst>
              </a:tr>
            </a:tbl>
          </a:graphicData>
        </a:graphic>
      </p:graphicFrame>
      <p:sp>
        <p:nvSpPr>
          <p:cNvPr id="3" name="Slide Number Placeholder 2">
            <a:extLst>
              <a:ext uri="{FF2B5EF4-FFF2-40B4-BE49-F238E27FC236}">
                <a16:creationId xmlns:a16="http://schemas.microsoft.com/office/drawing/2014/main" id="{D0F5BCF2-7670-D475-30D9-3746B26F41C7}"/>
              </a:ext>
            </a:extLst>
          </p:cNvPr>
          <p:cNvSpPr>
            <a:spLocks noGrp="1"/>
          </p:cNvSpPr>
          <p:nvPr>
            <p:ph type="sldNum" sz="quarter" idx="12"/>
          </p:nvPr>
        </p:nvSpPr>
        <p:spPr/>
        <p:txBody>
          <a:bodyPr/>
          <a:lstStyle/>
          <a:p>
            <a:fld id="{056876B3-6861-41A9-AE4A-FB0744D39801}" type="slidenum">
              <a:rPr lang="en-US" smtClean="0"/>
              <a:t>40</a:t>
            </a:fld>
            <a:endParaRPr lang="en-US" dirty="0"/>
          </a:p>
        </p:txBody>
      </p:sp>
    </p:spTree>
    <p:extLst>
      <p:ext uri="{BB962C8B-B14F-4D97-AF65-F5344CB8AC3E}">
        <p14:creationId xmlns:p14="http://schemas.microsoft.com/office/powerpoint/2010/main" val="381772105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6228F-EF9A-72CC-610E-FA11F66E90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9AE31B-998C-A856-09BC-1274849C4550}"/>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F0FED658-665F-2323-6B40-C299B3C10791}"/>
              </a:ext>
            </a:extLst>
          </p:cNvPr>
          <p:cNvGraphicFramePr>
            <a:graphicFrameLocks noGrp="1"/>
          </p:cNvGraphicFramePr>
          <p:nvPr>
            <p:ph idx="1"/>
            <p:extLst>
              <p:ext uri="{D42A27DB-BD31-4B8C-83A1-F6EECF244321}">
                <p14:modId xmlns:p14="http://schemas.microsoft.com/office/powerpoint/2010/main" val="3421943314"/>
              </p:ext>
            </p:extLst>
          </p:nvPr>
        </p:nvGraphicFramePr>
        <p:xfrm>
          <a:off x="628650" y="629055"/>
          <a:ext cx="8080849" cy="4656074"/>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111</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solidFill>
                            <a:srgbClr val="000000"/>
                          </a:solidFill>
                          <a:effectLst/>
                          <a:latin typeface="+mn-lt"/>
                          <a:ea typeface="Times New Roman" panose="02020603050405020304" pitchFamily="18" charset="0"/>
                          <a:cs typeface="Times New Roman" panose="02020603050405020304" pitchFamily="18" charset="0"/>
                        </a:rPr>
                        <a:t>Does the company have a written policy on tax transparency?</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effectLst/>
                          <a:latin typeface="+mn-lt"/>
                          <a:ea typeface="Times New Roman" panose="02020603050405020304" pitchFamily="18" charset="0"/>
                          <a:cs typeface="Aptos" panose="020B0004020202020204" pitchFamily="34" charset="0"/>
                        </a:rPr>
                        <a:t>The company’s position on the transparency of its tax practices may ideally be outlined in a written policy, which may be embedded in the company’s corporate governance policy or similar document. In some jurisdictions, companies that are required to prepare, publish, and file an annual report must include a statement on its position regarding tax transparency.</a:t>
                      </a:r>
                      <a:endParaRPr lang="en-US" sz="1050" dirty="0">
                        <a:effectLst/>
                        <a:latin typeface="+mn-lt"/>
                        <a:ea typeface="Aptos" panose="020B0004020202020204" pitchFamily="34" charset="0"/>
                        <a:cs typeface="Aptos" panose="020B0004020202020204" pitchFamily="34" charset="0"/>
                      </a:endParaRPr>
                    </a:p>
                  </a:txBody>
                  <a:tcPr marL="68580" marR="68580" marT="0" marB="0">
                    <a:solidFill>
                      <a:srgbClr val="F7D5CD"/>
                    </a:solidFill>
                  </a:tcPr>
                </a:tc>
                <a:tc>
                  <a:txBody>
                    <a:bodyPr/>
                    <a:lstStyle/>
                    <a:p>
                      <a:pPr marL="0" marR="0">
                        <a:lnSpc>
                          <a:spcPct val="107000"/>
                        </a:lnSpc>
                        <a:spcAft>
                          <a:spcPts val="800"/>
                        </a:spcAft>
                        <a:buNone/>
                      </a:pPr>
                      <a:r>
                        <a:rPr lang="en-US" sz="1050" dirty="0"/>
                        <a:t> </a:t>
                      </a:r>
                    </a:p>
                  </a:txBody>
                  <a:tcPr marL="0" marR="0" marT="0" marB="0" anchor="ctr">
                    <a:solidFill>
                      <a:srgbClr val="F7D5CD"/>
                    </a:solidFill>
                  </a:tcPr>
                </a:tc>
                <a:extLst>
                  <a:ext uri="{0D108BD9-81ED-4DB2-BD59-A6C34878D82A}">
                    <a16:rowId xmlns:a16="http://schemas.microsoft.com/office/drawing/2014/main" val="2852466106"/>
                  </a:ext>
                </a:extLst>
              </a:tr>
              <a:tr h="202865">
                <a:tc gridSpan="4">
                  <a:txBody>
                    <a:bodyPr/>
                    <a:lstStyle/>
                    <a:p>
                      <a:pPr marL="0" marR="0" indent="0" algn="l">
                        <a:lnSpc>
                          <a:spcPct val="107000"/>
                        </a:lnSpc>
                        <a:spcBef>
                          <a:spcPts val="200"/>
                        </a:spcBef>
                        <a:spcAft>
                          <a:spcPts val="200"/>
                        </a:spcAft>
                        <a:buNone/>
                      </a:pPr>
                      <a:r>
                        <a:rPr lang="en-US" sz="1050" dirty="0">
                          <a:solidFill>
                            <a:schemeClr val="bg1"/>
                          </a:solidFill>
                        </a:rPr>
                        <a:t>E&amp;S and Climate Disclosure</a:t>
                      </a:r>
                    </a:p>
                  </a:txBody>
                  <a:tcPr>
                    <a:solidFill>
                      <a:schemeClr val="tx2">
                        <a:lumMod val="50000"/>
                        <a:lumOff val="50000"/>
                      </a:schemeClr>
                    </a:solidFill>
                  </a:tcPr>
                </a:tc>
                <a:tc hMerge="1">
                  <a:txBody>
                    <a:bodyPr/>
                    <a:lstStyle/>
                    <a:p>
                      <a:endParaRPr dirty="0"/>
                    </a:p>
                  </a:txBody>
                  <a:tcPr marL="68580" marR="68580" marT="0" marB="0">
                    <a:solidFill>
                      <a:srgbClr val="DCEAF7"/>
                    </a:solidFill>
                  </a:tcPr>
                </a:tc>
                <a:tc hMerge="1">
                  <a:txBody>
                    <a:bodyPr/>
                    <a:lstStyle/>
                    <a:p>
                      <a:endParaRPr lang="en-US"/>
                    </a:p>
                  </a:txBody>
                  <a:tcPr>
                    <a:solidFill>
                      <a:srgbClr val="DCEAF7"/>
                    </a:solidFill>
                  </a:tcPr>
                </a:tc>
                <a:tc hMerge="1">
                  <a:txBody>
                    <a:bodyPr/>
                    <a:lstStyle/>
                    <a:p>
                      <a:endParaRPr lang="en-US" dirty="0"/>
                    </a:p>
                  </a:txBody>
                  <a:tcPr>
                    <a:solidFill>
                      <a:srgbClr val="DCEAF7"/>
                    </a:solidFill>
                  </a:tcPr>
                </a:tc>
                <a:extLst>
                  <a:ext uri="{0D108BD9-81ED-4DB2-BD59-A6C34878D82A}">
                    <a16:rowId xmlns:a16="http://schemas.microsoft.com/office/drawing/2014/main" val="1660361462"/>
                  </a:ext>
                </a:extLst>
              </a:tr>
              <a:tr h="202865">
                <a:tc>
                  <a:txBody>
                    <a:bodyPr/>
                    <a:lstStyle/>
                    <a:p>
                      <a:pPr algn="ctr"/>
                      <a:r>
                        <a:rPr lang="en-US" sz="1050" dirty="0">
                          <a:solidFill>
                            <a:schemeClr val="bg1"/>
                          </a:solidFill>
                        </a:rPr>
                        <a:t>112</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solidFill>
                            <a:srgbClr val="000000"/>
                          </a:solidFill>
                          <a:effectLst/>
                          <a:latin typeface="+mn-lt"/>
                          <a:ea typeface="Times New Roman" panose="02020603050405020304" pitchFamily="18" charset="0"/>
                          <a:cs typeface="Times New Roman" panose="02020603050405020304" pitchFamily="18" charset="0"/>
                        </a:rPr>
                        <a:t>Are there written policies and procedures in place on the disclosure of any identified E&amp;S and climate-related challenges?</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solidFill>
                            <a:srgbClr val="000000"/>
                          </a:solidFill>
                          <a:effectLst/>
                          <a:latin typeface="+mn-lt"/>
                          <a:ea typeface="Times New Roman" panose="02020603050405020304" pitchFamily="18" charset="0"/>
                          <a:cs typeface="Aptos" panose="020B0004020202020204" pitchFamily="34" charset="0"/>
                        </a:rPr>
                        <a:t>Written policies or procedures can provide comprehensive (but not limiting) guidance to all parties that are involved in the identification and disclosure of E&amp;S and climate-related challenges. The policies or procedures should be readily available for review by stakeholders involved in such processes. This is the first step in ensuring that all parties involved understand their roles in the exercise as well as the company’s expectations on the same.</a:t>
                      </a:r>
                      <a:endParaRPr lang="en-US" sz="1050" dirty="0">
                        <a:effectLst/>
                        <a:latin typeface="+mn-lt"/>
                        <a:ea typeface="Aptos" panose="020B0004020202020204" pitchFamily="34" charset="0"/>
                        <a:cs typeface="Aptos" panose="020B0004020202020204" pitchFamily="34" charset="0"/>
                      </a:endParaRPr>
                    </a:p>
                    <a:p>
                      <a:pPr marL="0" marR="0" algn="just">
                        <a:lnSpc>
                          <a:spcPct val="107000"/>
                        </a:lnSpc>
                        <a:spcBef>
                          <a:spcPts val="200"/>
                        </a:spcBef>
                        <a:spcAft>
                          <a:spcPts val="200"/>
                        </a:spcAft>
                        <a:buNone/>
                      </a:pPr>
                      <a:r>
                        <a:rPr lang="en-US" sz="1050" dirty="0">
                          <a:solidFill>
                            <a:srgbClr val="000000"/>
                          </a:solidFill>
                          <a:effectLst/>
                          <a:latin typeface="+mn-lt"/>
                          <a:ea typeface="Times New Roman" panose="02020603050405020304" pitchFamily="18" charset="0"/>
                          <a:cs typeface="Aptos" panose="020B0004020202020204" pitchFamily="34" charset="0"/>
                        </a:rPr>
                        <a:t>Most importantly, since E&amp;S and climate-related disclosures are a relatively new and emerging practice, a written policy made available and accessible to relevant stakeholders may help provide much needed guidance and understanding on how best to integrate these new requirements within the context of the company’s operations (including in relation to financial reporting and controls).</a:t>
                      </a:r>
                      <a:endParaRPr lang="en-US" sz="1050" dirty="0">
                        <a:effectLst/>
                        <a:latin typeface="+mn-lt"/>
                        <a:ea typeface="Aptos" panose="020B0004020202020204" pitchFamily="34" charset="0"/>
                        <a:cs typeface="Aptos" panose="020B0004020202020204" pitchFamily="34" charset="0"/>
                      </a:endParaRPr>
                    </a:p>
                  </a:txBody>
                  <a:tcPr marL="68580" marR="68580" marT="0" marB="0">
                    <a:solidFill>
                      <a:srgbClr val="DCEAF7"/>
                    </a:solidFill>
                  </a:tcPr>
                </a:tc>
                <a:tc>
                  <a:txBody>
                    <a:bodyPr/>
                    <a:lstStyle/>
                    <a:p>
                      <a:pPr marL="0" marR="0">
                        <a:lnSpc>
                          <a:spcPct val="107000"/>
                        </a:lnSpc>
                        <a:spcAft>
                          <a:spcPts val="800"/>
                        </a:spcAft>
                        <a:buNone/>
                      </a:pPr>
                      <a:r>
                        <a:rPr lang="en-US" sz="1050" dirty="0"/>
                        <a:t> </a:t>
                      </a:r>
                    </a:p>
                  </a:txBody>
                  <a:tcPr marL="0" marR="0" marT="0" marB="0" anchor="ctr">
                    <a:solidFill>
                      <a:srgbClr val="DCEAF7"/>
                    </a:solidFill>
                  </a:tcPr>
                </a:tc>
                <a:extLst>
                  <a:ext uri="{0D108BD9-81ED-4DB2-BD59-A6C34878D82A}">
                    <a16:rowId xmlns:a16="http://schemas.microsoft.com/office/drawing/2014/main" val="3079933763"/>
                  </a:ext>
                </a:extLst>
              </a:tr>
            </a:tbl>
          </a:graphicData>
        </a:graphic>
      </p:graphicFrame>
      <p:sp>
        <p:nvSpPr>
          <p:cNvPr id="3" name="Slide Number Placeholder 2">
            <a:extLst>
              <a:ext uri="{FF2B5EF4-FFF2-40B4-BE49-F238E27FC236}">
                <a16:creationId xmlns:a16="http://schemas.microsoft.com/office/drawing/2014/main" id="{6593BC3E-34B9-A20A-F1FB-E83712801FA4}"/>
              </a:ext>
            </a:extLst>
          </p:cNvPr>
          <p:cNvSpPr>
            <a:spLocks noGrp="1"/>
          </p:cNvSpPr>
          <p:nvPr>
            <p:ph type="sldNum" sz="quarter" idx="12"/>
          </p:nvPr>
        </p:nvSpPr>
        <p:spPr/>
        <p:txBody>
          <a:bodyPr/>
          <a:lstStyle/>
          <a:p>
            <a:fld id="{056876B3-6861-41A9-AE4A-FB0744D39801}" type="slidenum">
              <a:rPr lang="en-US" smtClean="0"/>
              <a:t>41</a:t>
            </a:fld>
            <a:endParaRPr lang="en-US" dirty="0"/>
          </a:p>
        </p:txBody>
      </p:sp>
    </p:spTree>
    <p:extLst>
      <p:ext uri="{BB962C8B-B14F-4D97-AF65-F5344CB8AC3E}">
        <p14:creationId xmlns:p14="http://schemas.microsoft.com/office/powerpoint/2010/main" val="63578764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4B856-2ED0-7B44-C0E9-97EC341D319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A0D802-7935-281C-B732-99EEE27FA9BD}"/>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41AD3CFF-51B3-E2EA-E51B-C7F6865CC71C}"/>
              </a:ext>
            </a:extLst>
          </p:cNvPr>
          <p:cNvGraphicFramePr>
            <a:graphicFrameLocks noGrp="1"/>
          </p:cNvGraphicFramePr>
          <p:nvPr>
            <p:ph idx="1"/>
            <p:extLst>
              <p:ext uri="{D42A27DB-BD31-4B8C-83A1-F6EECF244321}">
                <p14:modId xmlns:p14="http://schemas.microsoft.com/office/powerpoint/2010/main" val="1613163117"/>
              </p:ext>
            </p:extLst>
          </p:nvPr>
        </p:nvGraphicFramePr>
        <p:xfrm>
          <a:off x="628650" y="629055"/>
          <a:ext cx="8080849" cy="4513834"/>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113</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there existing legal and regulatory requirements or recommendations / guidelines on disclosure of information on the company’s direct and indirect GHG emissions (Scopes 1, 2, and 3)?</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The company should be aware of any existing legal and regulatory requirements or recommendations / guidelines on disclosure of information relating to the company’s direct and indirect GHG emissions. In some jurisdictions, these requirements apply to certain companies (e.g., public companies that fall within certain asset/capitalization thresholds). If the existing guidelines or requirements apply to the company, it should fully understand their scope and coverage and ensure they are appropriately contextualized within the company’s operations.</a:t>
                      </a:r>
                    </a:p>
                  </a:txBody>
                  <a:tcPr marL="68580" marR="68580" marT="0" marB="0">
                    <a:solidFill>
                      <a:srgbClr val="F7D5CD"/>
                    </a:solidFill>
                  </a:tcPr>
                </a:tc>
                <a:tc>
                  <a:txBody>
                    <a:bodyPr/>
                    <a:lstStyle/>
                    <a:p>
                      <a:pPr marL="0" marR="0">
                        <a:lnSpc>
                          <a:spcPct val="107000"/>
                        </a:lnSpc>
                        <a:spcAft>
                          <a:spcPts val="800"/>
                        </a:spcAft>
                        <a:buNone/>
                      </a:pPr>
                      <a:endParaRPr lang="en-US" sz="1050" dirty="0"/>
                    </a:p>
                  </a:txBody>
                  <a:tcPr marL="0" marR="0" marT="0" marB="0" anchor="ctr">
                    <a:solidFill>
                      <a:srgbClr val="F7D5CD"/>
                    </a:solidFill>
                  </a:tcPr>
                </a:tc>
                <a:extLst>
                  <a:ext uri="{0D108BD9-81ED-4DB2-BD59-A6C34878D82A}">
                    <a16:rowId xmlns:a16="http://schemas.microsoft.com/office/drawing/2014/main" val="3388782456"/>
                  </a:ext>
                </a:extLst>
              </a:tr>
              <a:tr h="202865">
                <a:tc>
                  <a:txBody>
                    <a:bodyPr/>
                    <a:lstStyle/>
                    <a:p>
                      <a:pPr algn="ctr"/>
                      <a:r>
                        <a:rPr lang="en-US" sz="1050" dirty="0">
                          <a:solidFill>
                            <a:schemeClr val="bg1"/>
                          </a:solidFill>
                        </a:rPr>
                        <a:t>114</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disclose information on its direct and indirect GHG emissions (Scopes 1 &amp; 2) in its annual report or sustainability report, adhering to or complying with existing legal and regulatory requirements or recommendations / guidelines on the same?</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a:t>In some jurisdictions, these requirements apply to certain companies (e.g., public companies that fall within certain asset/capitalization thresholds). If the existing guidelines or requirements apply to the company, it should fully understand their scope and coverage and ensure they are appropriately contextualized within the company’s operations.</a:t>
                      </a:r>
                    </a:p>
                  </a:txBody>
                  <a:tcPr marL="68580" marR="68580" marT="0" marB="0">
                    <a:solidFill>
                      <a:srgbClr val="FBEBE8"/>
                    </a:solidFill>
                  </a:tcPr>
                </a:tc>
                <a:tc>
                  <a:txBody>
                    <a:bodyPr/>
                    <a:lstStyle/>
                    <a:p>
                      <a:pPr marL="0" marR="0">
                        <a:lnSpc>
                          <a:spcPct val="107000"/>
                        </a:lnSpc>
                        <a:spcAft>
                          <a:spcPts val="800"/>
                        </a:spcAft>
                        <a:buNone/>
                      </a:pPr>
                      <a:endParaRPr lang="en-US" sz="1050" dirty="0"/>
                    </a:p>
                  </a:txBody>
                  <a:tcPr marL="0" marR="0" marT="0" marB="0" anchor="ctr">
                    <a:solidFill>
                      <a:srgbClr val="FBEBE8"/>
                    </a:solidFill>
                  </a:tcPr>
                </a:tc>
                <a:extLst>
                  <a:ext uri="{0D108BD9-81ED-4DB2-BD59-A6C34878D82A}">
                    <a16:rowId xmlns:a16="http://schemas.microsoft.com/office/drawing/2014/main" val="2626144752"/>
                  </a:ext>
                </a:extLst>
              </a:tr>
              <a:tr h="202865">
                <a:tc>
                  <a:txBody>
                    <a:bodyPr/>
                    <a:lstStyle/>
                    <a:p>
                      <a:pPr algn="ctr"/>
                      <a:r>
                        <a:rPr lang="en-US" sz="1050" dirty="0">
                          <a:solidFill>
                            <a:schemeClr val="bg1"/>
                          </a:solidFill>
                        </a:rPr>
                        <a:t>115</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disclose information on its Scope 3 GHG emissions in its annual report or sustainability report? If yes, does it adhere to, or comply with, existing legal and regulatory requirements or recommendations / guidelines on the same?</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In some jurisdictions, these requirements apply to certain companies (e.g., public companies that fall within certain asset/capitalization thresholds). If the existing guidelines or requirements apply to the company, it should fully understand their scope and coverage and ensure they are appropriately contextualized within the company’s operations.</a:t>
                      </a:r>
                    </a:p>
                  </a:txBody>
                  <a:tcPr marL="68580" marR="68580" marT="0" marB="0">
                    <a:solidFill>
                      <a:srgbClr val="F7D5CD"/>
                    </a:solidFill>
                  </a:tcPr>
                </a:tc>
                <a:tc>
                  <a:txBody>
                    <a:bodyPr/>
                    <a:lstStyle/>
                    <a:p>
                      <a:pPr marL="0" marR="0">
                        <a:lnSpc>
                          <a:spcPct val="107000"/>
                        </a:lnSpc>
                        <a:spcAft>
                          <a:spcPts val="800"/>
                        </a:spcAft>
                        <a:buNone/>
                      </a:pPr>
                      <a:endParaRPr lang="en-US" sz="1050" dirty="0"/>
                    </a:p>
                  </a:txBody>
                  <a:tcPr marL="0" marR="0" marT="0" marB="0" anchor="ctr">
                    <a:solidFill>
                      <a:srgbClr val="F7D5CD"/>
                    </a:solidFill>
                  </a:tcPr>
                </a:tc>
                <a:extLst>
                  <a:ext uri="{0D108BD9-81ED-4DB2-BD59-A6C34878D82A}">
                    <a16:rowId xmlns:a16="http://schemas.microsoft.com/office/drawing/2014/main" val="2155523986"/>
                  </a:ext>
                </a:extLst>
              </a:tr>
            </a:tbl>
          </a:graphicData>
        </a:graphic>
      </p:graphicFrame>
      <p:sp>
        <p:nvSpPr>
          <p:cNvPr id="3" name="Slide Number Placeholder 2">
            <a:extLst>
              <a:ext uri="{FF2B5EF4-FFF2-40B4-BE49-F238E27FC236}">
                <a16:creationId xmlns:a16="http://schemas.microsoft.com/office/drawing/2014/main" id="{0B790094-7C01-79C0-E7EB-868FC9AC5403}"/>
              </a:ext>
            </a:extLst>
          </p:cNvPr>
          <p:cNvSpPr>
            <a:spLocks noGrp="1"/>
          </p:cNvSpPr>
          <p:nvPr>
            <p:ph type="sldNum" sz="quarter" idx="12"/>
          </p:nvPr>
        </p:nvSpPr>
        <p:spPr/>
        <p:txBody>
          <a:bodyPr/>
          <a:lstStyle/>
          <a:p>
            <a:fld id="{056876B3-6861-41A9-AE4A-FB0744D39801}" type="slidenum">
              <a:rPr lang="en-US" smtClean="0"/>
              <a:t>42</a:t>
            </a:fld>
            <a:endParaRPr lang="en-US" dirty="0"/>
          </a:p>
        </p:txBody>
      </p:sp>
    </p:spTree>
    <p:extLst>
      <p:ext uri="{BB962C8B-B14F-4D97-AF65-F5344CB8AC3E}">
        <p14:creationId xmlns:p14="http://schemas.microsoft.com/office/powerpoint/2010/main" val="399398466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C60268-BC7C-26CD-4724-7CCE5E2959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D75D56-EBAA-47D4-3CC7-DF17B2BF8220}"/>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F6372009-41E5-C332-2865-DE3571E86FA4}"/>
              </a:ext>
            </a:extLst>
          </p:cNvPr>
          <p:cNvGraphicFramePr>
            <a:graphicFrameLocks noGrp="1"/>
          </p:cNvGraphicFramePr>
          <p:nvPr>
            <p:ph idx="1"/>
            <p:extLst>
              <p:ext uri="{D42A27DB-BD31-4B8C-83A1-F6EECF244321}">
                <p14:modId xmlns:p14="http://schemas.microsoft.com/office/powerpoint/2010/main" val="1225888407"/>
              </p:ext>
            </p:extLst>
          </p:nvPr>
        </p:nvGraphicFramePr>
        <p:xfrm>
          <a:off x="628650" y="629055"/>
          <a:ext cx="8080849" cy="4525518"/>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116</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the company’s climate-related strategies aligned with the Paris Agreement, and is its progress disclosed in its annual report or sustainability report?</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If there are no climate-related strategies in place, it is recommended that the company, through its board and risk management team, consider formulating a climate plan that is aligned with the Paris Agreement, or more specifically, its country of registration’s Nationally Determined Contribution (NDC) as submitted to the United Nations Framework Convention on Climate Change (if any). The preparation of the climate strategy should not just align with the Paris Agreement or the country of registration’s NDCs (if any). It should be rooted in the context and reality of the company’s business and operations. It should consider the impact of the company’s operations and business on climate change risks and the impact of climate risks on its business and operations. In some jurisdictions, certain companies (e.g., public companies that fall within certain asset/capitalization thresholds) may be required to report on climate strategies in their annual reports or sustainability reports. If the existing guidelines or requirements apply to the company, it should develop realistic climate plans that reflect the needs of the company as well as the impacts of climate on its operations and business (and vice versa).</a:t>
                      </a:r>
                    </a:p>
                  </a:txBody>
                  <a:tcPr marL="68580" marR="68580" marT="0" marB="0">
                    <a:solidFill>
                      <a:srgbClr val="F7D5CD"/>
                    </a:solidFill>
                  </a:tcPr>
                </a:tc>
                <a:tc>
                  <a:txBody>
                    <a:bodyPr/>
                    <a:lstStyle/>
                    <a:p>
                      <a:pPr marL="0" marR="0">
                        <a:lnSpc>
                          <a:spcPct val="107000"/>
                        </a:lnSpc>
                        <a:spcAft>
                          <a:spcPts val="800"/>
                        </a:spcAft>
                        <a:buNone/>
                      </a:pPr>
                      <a:endParaRPr lang="en-US" sz="1050" dirty="0"/>
                    </a:p>
                  </a:txBody>
                  <a:tcPr marL="0" marR="0" marT="0" marB="0" anchor="ctr">
                    <a:solidFill>
                      <a:srgbClr val="F7D5CD"/>
                    </a:solidFill>
                  </a:tcPr>
                </a:tc>
                <a:extLst>
                  <a:ext uri="{0D108BD9-81ED-4DB2-BD59-A6C34878D82A}">
                    <a16:rowId xmlns:a16="http://schemas.microsoft.com/office/drawing/2014/main" val="3388782456"/>
                  </a:ext>
                </a:extLst>
              </a:tr>
            </a:tbl>
          </a:graphicData>
        </a:graphic>
      </p:graphicFrame>
      <p:sp>
        <p:nvSpPr>
          <p:cNvPr id="3" name="Slide Number Placeholder 2">
            <a:extLst>
              <a:ext uri="{FF2B5EF4-FFF2-40B4-BE49-F238E27FC236}">
                <a16:creationId xmlns:a16="http://schemas.microsoft.com/office/drawing/2014/main" id="{67F2BB23-109E-B03D-6AA1-7B49E0AF7B56}"/>
              </a:ext>
            </a:extLst>
          </p:cNvPr>
          <p:cNvSpPr>
            <a:spLocks noGrp="1"/>
          </p:cNvSpPr>
          <p:nvPr>
            <p:ph type="sldNum" sz="quarter" idx="12"/>
          </p:nvPr>
        </p:nvSpPr>
        <p:spPr/>
        <p:txBody>
          <a:bodyPr/>
          <a:lstStyle/>
          <a:p>
            <a:fld id="{056876B3-6861-41A9-AE4A-FB0744D39801}" type="slidenum">
              <a:rPr lang="en-US" smtClean="0"/>
              <a:t>43</a:t>
            </a:fld>
            <a:endParaRPr lang="en-US" dirty="0"/>
          </a:p>
        </p:txBody>
      </p:sp>
    </p:spTree>
    <p:extLst>
      <p:ext uri="{BB962C8B-B14F-4D97-AF65-F5344CB8AC3E}">
        <p14:creationId xmlns:p14="http://schemas.microsoft.com/office/powerpoint/2010/main" val="361231924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87206-BB45-0D49-99E4-A3A54DF46A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41FA21-4E1F-26E2-CFF7-4202706CA677}"/>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757A4FE7-4B17-BFC0-AE43-B86679DFB267}"/>
              </a:ext>
            </a:extLst>
          </p:cNvPr>
          <p:cNvGraphicFramePr>
            <a:graphicFrameLocks noGrp="1"/>
          </p:cNvGraphicFramePr>
          <p:nvPr>
            <p:ph idx="1"/>
            <p:extLst>
              <p:ext uri="{D42A27DB-BD31-4B8C-83A1-F6EECF244321}">
                <p14:modId xmlns:p14="http://schemas.microsoft.com/office/powerpoint/2010/main" val="474965066"/>
              </p:ext>
            </p:extLst>
          </p:nvPr>
        </p:nvGraphicFramePr>
        <p:xfrm>
          <a:off x="628650" y="629055"/>
          <a:ext cx="8080849" cy="5621274"/>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117</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adhere to or comply with internationally accepted standards and practices on climate-related and sustainability disclosures (e.g., IFRS Sustainability Disclosure Standards, Carbon Disclosure Project, PRI, GRI, or equivalent)?</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The various international standards on climate-related and sustainability disclosures are meant to provide companies with guidance on the key elements and criteria on climate- and sustainability-related risks and opportunities. It is recommended that the company closely review the different standards and assess whether there are any frameworks that align with its financial reporting framework and/or regulatory requirements. The use of standards may be limited by regulatory rules in some jurisdictions that specify the use of a specific regime (e.g., TCFD, GHG Protocol).</a:t>
                      </a:r>
                    </a:p>
                  </a:txBody>
                  <a:tcPr marL="68580" marR="68580" marT="0" marB="0">
                    <a:solidFill>
                      <a:srgbClr val="FBEBE8"/>
                    </a:solidFill>
                  </a:tcPr>
                </a:tc>
                <a:tc>
                  <a:txBody>
                    <a:bodyPr/>
                    <a:lstStyle/>
                    <a:p>
                      <a:pPr marL="0" marR="0">
                        <a:lnSpc>
                          <a:spcPct val="107000"/>
                        </a:lnSpc>
                        <a:spcAft>
                          <a:spcPts val="800"/>
                        </a:spcAft>
                        <a:buNone/>
                      </a:pPr>
                      <a:endParaRPr lang="en-US" sz="1050" dirty="0"/>
                    </a:p>
                  </a:txBody>
                  <a:tcPr marL="0" marR="0" marT="0" marB="0" anchor="ctr">
                    <a:solidFill>
                      <a:srgbClr val="FBEBE8"/>
                    </a:solidFill>
                  </a:tcPr>
                </a:tc>
                <a:extLst>
                  <a:ext uri="{0D108BD9-81ED-4DB2-BD59-A6C34878D82A}">
                    <a16:rowId xmlns:a16="http://schemas.microsoft.com/office/drawing/2014/main" val="2626144752"/>
                  </a:ext>
                </a:extLst>
              </a:tr>
              <a:tr h="202865">
                <a:tc gridSpan="4">
                  <a:txBody>
                    <a:bodyPr/>
                    <a:lstStyle/>
                    <a:p>
                      <a:pPr algn="l"/>
                      <a:r>
                        <a:rPr lang="en-US" sz="1050" dirty="0">
                          <a:solidFill>
                            <a:schemeClr val="bg1"/>
                          </a:solidFill>
                        </a:rPr>
                        <a:t>Business Integrity Disclosure</a:t>
                      </a:r>
                    </a:p>
                  </a:txBody>
                  <a:tcPr>
                    <a:solidFill>
                      <a:schemeClr val="tx2">
                        <a:lumMod val="50000"/>
                        <a:lumOff val="50000"/>
                      </a:schemeClr>
                    </a:solidFill>
                  </a:tcPr>
                </a:tc>
                <a:tc hMerge="1">
                  <a:txBody>
                    <a:bodyPr/>
                    <a:lstStyle/>
                    <a:p>
                      <a:pPr marL="0" marR="0" lvl="0" indent="0" algn="just">
                        <a:lnSpc>
                          <a:spcPct val="107000"/>
                        </a:lnSpc>
                        <a:spcBef>
                          <a:spcPts val="200"/>
                        </a:spcBef>
                        <a:spcAft>
                          <a:spcPts val="200"/>
                        </a:spcAft>
                        <a:buSzPts val="1000"/>
                        <a:buFont typeface="+mj-lt"/>
                        <a:buNone/>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50000"/>
                        <a:lumOff val="50000"/>
                      </a:schemeClr>
                    </a:solidFill>
                  </a:tcPr>
                </a:tc>
                <a:tc hMerge="1">
                  <a:txBody>
                    <a:bodyPr/>
                    <a:lstStyle/>
                    <a:p>
                      <a:pPr marL="0" marR="0" algn="just">
                        <a:lnSpc>
                          <a:spcPct val="107000"/>
                        </a:lnSpc>
                        <a:spcBef>
                          <a:spcPts val="200"/>
                        </a:spcBef>
                        <a:spcAft>
                          <a:spcPts val="200"/>
                        </a:spcAft>
                        <a:buNone/>
                      </a:pPr>
                      <a:endParaRPr lang="en-US" sz="11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solidFill>
                      <a:schemeClr val="tx2">
                        <a:lumMod val="50000"/>
                        <a:lumOff val="50000"/>
                      </a:schemeClr>
                    </a:solidFill>
                  </a:tcPr>
                </a:tc>
                <a:tc hMerge="1">
                  <a:txBody>
                    <a:bodyPr/>
                    <a:lstStyle/>
                    <a:p>
                      <a:pPr marL="0" marR="0">
                        <a:lnSpc>
                          <a:spcPct val="107000"/>
                        </a:lnSpc>
                        <a:spcAft>
                          <a:spcPts val="800"/>
                        </a:spcAft>
                        <a:buNone/>
                      </a:pPr>
                      <a:endParaRPr lang="en-US" sz="1050" dirty="0"/>
                    </a:p>
                  </a:txBody>
                  <a:tcPr marL="0" marR="0" marT="0" marB="0" anchor="ctr">
                    <a:solidFill>
                      <a:schemeClr val="tx2">
                        <a:lumMod val="50000"/>
                        <a:lumOff val="50000"/>
                      </a:schemeClr>
                    </a:solidFill>
                  </a:tcPr>
                </a:tc>
                <a:extLst>
                  <a:ext uri="{0D108BD9-81ED-4DB2-BD59-A6C34878D82A}">
                    <a16:rowId xmlns:a16="http://schemas.microsoft.com/office/drawing/2014/main" val="3668320249"/>
                  </a:ext>
                </a:extLst>
              </a:tr>
              <a:tr h="202865">
                <a:tc>
                  <a:txBody>
                    <a:bodyPr/>
                    <a:lstStyle/>
                    <a:p>
                      <a:pPr algn="ctr"/>
                      <a:r>
                        <a:rPr lang="en-US" sz="1050" dirty="0">
                          <a:solidFill>
                            <a:schemeClr val="bg1"/>
                          </a:solidFill>
                        </a:rPr>
                        <a:t>118</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disclose information on business integrity matters (including risks, opportunities, and strategies on governance and risk management) in its annual report or sustainability report, adhering to or complying with existing legal and regulatory requirements or recommendations / guidelines on the same?</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In some jurisdictions, these requirements apply to certain companies (e.g., public companies that fall within certain asset/capitalization thresholds). If the existing guidelines or requirements apply to the company, it should fully understand their scope and coverage and ensure they are appropriately contextualized within the company’s operations.</a:t>
                      </a:r>
                    </a:p>
                  </a:txBody>
                  <a:tcPr marL="68580" marR="68580" marT="0" marB="0">
                    <a:solidFill>
                      <a:srgbClr val="DCEAF7"/>
                    </a:solidFill>
                  </a:tcPr>
                </a:tc>
                <a:tc>
                  <a:txBody>
                    <a:bodyPr/>
                    <a:lstStyle/>
                    <a:p>
                      <a:pPr marL="0" marR="0">
                        <a:lnSpc>
                          <a:spcPct val="107000"/>
                        </a:lnSpc>
                        <a:spcAft>
                          <a:spcPts val="800"/>
                        </a:spcAft>
                        <a:buNone/>
                      </a:pPr>
                      <a:endParaRPr lang="en-US" sz="1050" dirty="0"/>
                    </a:p>
                  </a:txBody>
                  <a:tcPr marL="0" marR="0" marT="0" marB="0" anchor="ctr">
                    <a:solidFill>
                      <a:srgbClr val="DCEAF7"/>
                    </a:solidFill>
                  </a:tcPr>
                </a:tc>
                <a:extLst>
                  <a:ext uri="{0D108BD9-81ED-4DB2-BD59-A6C34878D82A}">
                    <a16:rowId xmlns:a16="http://schemas.microsoft.com/office/drawing/2014/main" val="2155523986"/>
                  </a:ext>
                </a:extLst>
              </a:tr>
              <a:tr h="202865">
                <a:tc>
                  <a:txBody>
                    <a:bodyPr/>
                    <a:lstStyle/>
                    <a:p>
                      <a:pPr algn="ctr"/>
                      <a:r>
                        <a:rPr lang="en-US" sz="1050" dirty="0">
                          <a:solidFill>
                            <a:schemeClr val="bg1"/>
                          </a:solidFill>
                        </a:rPr>
                        <a:t>119</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adhere to or comply with internationally accepted standards and practices on business integrity disclosures (e.g., PRI, GRI, Financial Reporting Council, or equivalent)?</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The various international standards on business integrity disclosures are meant to provide companies with guidance on the key elements and criteria on related risks and opportunities. It is recommended that the company closely review the different standards and assess whether there are any frameworks that align with its financial reporting framework and/or regulatory requirements. The use of standards may be limited by regulatory rules in some jurisdictions that require the use of a specific regime (e.g., PRI, GRI).</a:t>
                      </a:r>
                    </a:p>
                  </a:txBody>
                  <a:tcPr marL="68580" marR="68580" marT="0" marB="0">
                    <a:solidFill>
                      <a:srgbClr val="F7D5CD"/>
                    </a:solidFill>
                  </a:tcPr>
                </a:tc>
                <a:tc>
                  <a:txBody>
                    <a:bodyPr/>
                    <a:lstStyle/>
                    <a:p>
                      <a:pPr marL="0" marR="0">
                        <a:lnSpc>
                          <a:spcPct val="107000"/>
                        </a:lnSpc>
                        <a:spcAft>
                          <a:spcPts val="800"/>
                        </a:spcAft>
                        <a:buNone/>
                      </a:pPr>
                      <a:endParaRPr lang="en-US" sz="1050" dirty="0"/>
                    </a:p>
                  </a:txBody>
                  <a:tcPr marL="0" marR="0" marT="0" marB="0" anchor="ctr">
                    <a:solidFill>
                      <a:srgbClr val="F7D5CD"/>
                    </a:solidFill>
                  </a:tcPr>
                </a:tc>
                <a:extLst>
                  <a:ext uri="{0D108BD9-81ED-4DB2-BD59-A6C34878D82A}">
                    <a16:rowId xmlns:a16="http://schemas.microsoft.com/office/drawing/2014/main" val="3640125732"/>
                  </a:ext>
                </a:extLst>
              </a:tr>
            </a:tbl>
          </a:graphicData>
        </a:graphic>
      </p:graphicFrame>
      <p:sp>
        <p:nvSpPr>
          <p:cNvPr id="3" name="Slide Number Placeholder 2">
            <a:extLst>
              <a:ext uri="{FF2B5EF4-FFF2-40B4-BE49-F238E27FC236}">
                <a16:creationId xmlns:a16="http://schemas.microsoft.com/office/drawing/2014/main" id="{60BACF51-032A-8444-9242-32E56EE2E4B2}"/>
              </a:ext>
            </a:extLst>
          </p:cNvPr>
          <p:cNvSpPr>
            <a:spLocks noGrp="1"/>
          </p:cNvSpPr>
          <p:nvPr>
            <p:ph type="sldNum" sz="quarter" idx="12"/>
          </p:nvPr>
        </p:nvSpPr>
        <p:spPr/>
        <p:txBody>
          <a:bodyPr/>
          <a:lstStyle/>
          <a:p>
            <a:fld id="{056876B3-6861-41A9-AE4A-FB0744D39801}" type="slidenum">
              <a:rPr lang="en-US" smtClean="0"/>
              <a:t>44</a:t>
            </a:fld>
            <a:endParaRPr lang="en-US" dirty="0"/>
          </a:p>
        </p:txBody>
      </p:sp>
    </p:spTree>
    <p:extLst>
      <p:ext uri="{BB962C8B-B14F-4D97-AF65-F5344CB8AC3E}">
        <p14:creationId xmlns:p14="http://schemas.microsoft.com/office/powerpoint/2010/main" val="13689896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390BC1-6CE8-628A-D8CC-25D6BBBA8C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D3A864-AD8F-0A67-7309-8AA6E06FA92E}"/>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7AFE094E-DF26-B3CA-2DE2-901FFC6BEEA3}"/>
              </a:ext>
            </a:extLst>
          </p:cNvPr>
          <p:cNvGraphicFramePr>
            <a:graphicFrameLocks noGrp="1"/>
          </p:cNvGraphicFramePr>
          <p:nvPr>
            <p:ph idx="1"/>
            <p:extLst>
              <p:ext uri="{D42A27DB-BD31-4B8C-83A1-F6EECF244321}">
                <p14:modId xmlns:p14="http://schemas.microsoft.com/office/powerpoint/2010/main" val="3632237874"/>
              </p:ext>
            </p:extLst>
          </p:nvPr>
        </p:nvGraphicFramePr>
        <p:xfrm>
          <a:off x="628650" y="629055"/>
          <a:ext cx="8080849" cy="5353304"/>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gridSpan="4">
                  <a:txBody>
                    <a:bodyPr/>
                    <a:lstStyle/>
                    <a:p>
                      <a:pPr algn="l"/>
                      <a:r>
                        <a:rPr lang="en-US" sz="1050" b="1" dirty="0">
                          <a:solidFill>
                            <a:schemeClr val="bg1"/>
                          </a:solidFill>
                        </a:rPr>
                        <a:t>E. Ownership and Shareholders’ Rights</a:t>
                      </a:r>
                    </a:p>
                  </a:txBody>
                  <a:tcPr>
                    <a:solidFill>
                      <a:schemeClr val="tx2">
                        <a:lumMod val="50000"/>
                        <a:lumOff val="50000"/>
                      </a:schemeClr>
                    </a:solidFill>
                  </a:tcPr>
                </a:tc>
                <a:tc hMerge="1">
                  <a:txBody>
                    <a:bodyPr/>
                    <a:lstStyle/>
                    <a:p>
                      <a:pPr marL="0" marR="0" lvl="0" indent="0" algn="just">
                        <a:lnSpc>
                          <a:spcPct val="107000"/>
                        </a:lnSpc>
                        <a:spcBef>
                          <a:spcPts val="200"/>
                        </a:spcBef>
                        <a:spcAft>
                          <a:spcPts val="200"/>
                        </a:spcAft>
                        <a:buSzPts val="1000"/>
                        <a:buFont typeface="+mj-lt"/>
                        <a:buNone/>
                      </a:pP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solidFill>
                      <a:schemeClr val="tx2">
                        <a:lumMod val="50000"/>
                        <a:lumOff val="50000"/>
                      </a:schemeClr>
                    </a:solidFill>
                  </a:tcPr>
                </a:tc>
                <a:tc hMerge="1">
                  <a:txBody>
                    <a:bodyPr/>
                    <a:lstStyle/>
                    <a:p>
                      <a:pPr marL="0" marR="0" algn="just">
                        <a:lnSpc>
                          <a:spcPct val="107000"/>
                        </a:lnSpc>
                        <a:spcBef>
                          <a:spcPts val="200"/>
                        </a:spcBef>
                        <a:spcAft>
                          <a:spcPts val="200"/>
                        </a:spcAft>
                        <a:buNone/>
                      </a:pPr>
                      <a:endParaRPr lang="en-US" sz="11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solidFill>
                      <a:schemeClr val="tx2">
                        <a:lumMod val="50000"/>
                        <a:lumOff val="50000"/>
                      </a:schemeClr>
                    </a:solidFill>
                  </a:tcPr>
                </a:tc>
                <a:tc hMerge="1">
                  <a:txBody>
                    <a:bodyPr/>
                    <a:lstStyle/>
                    <a:p>
                      <a:pPr marL="0" marR="0">
                        <a:lnSpc>
                          <a:spcPct val="107000"/>
                        </a:lnSpc>
                        <a:spcAft>
                          <a:spcPts val="800"/>
                        </a:spcAft>
                        <a:buNone/>
                      </a:pPr>
                      <a:endParaRPr lang="en-US" sz="1050" dirty="0"/>
                    </a:p>
                  </a:txBody>
                  <a:tcPr marL="0" marR="0" marT="0" marB="0" anchor="ctr">
                    <a:solidFill>
                      <a:schemeClr val="tx2">
                        <a:lumMod val="50000"/>
                        <a:lumOff val="50000"/>
                      </a:schemeClr>
                    </a:solidFill>
                  </a:tcPr>
                </a:tc>
                <a:extLst>
                  <a:ext uri="{0D108BD9-81ED-4DB2-BD59-A6C34878D82A}">
                    <a16:rowId xmlns:a16="http://schemas.microsoft.com/office/drawing/2014/main" val="3668320249"/>
                  </a:ext>
                </a:extLst>
              </a:tr>
              <a:tr h="202865">
                <a:tc gridSpan="4">
                  <a:txBody>
                    <a:bodyPr/>
                    <a:lstStyle/>
                    <a:p>
                      <a:pPr algn="l"/>
                      <a:r>
                        <a:rPr lang="en-US" sz="1050" dirty="0">
                          <a:solidFill>
                            <a:schemeClr val="bg1"/>
                          </a:solidFill>
                        </a:rPr>
                        <a:t>Exercise of Shareholder Control</a:t>
                      </a:r>
                    </a:p>
                  </a:txBody>
                  <a:tcPr>
                    <a:solidFill>
                      <a:schemeClr val="tx2">
                        <a:lumMod val="50000"/>
                        <a:lumOff val="50000"/>
                      </a:schemeClr>
                    </a:solidFill>
                  </a:tcPr>
                </a:tc>
                <a:tc hMerge="1">
                  <a:txBody>
                    <a:bodyPr/>
                    <a:lstStyle/>
                    <a:p>
                      <a:endParaRPr lang="en-US"/>
                    </a:p>
                  </a:txBody>
                  <a:tcPr/>
                </a:tc>
                <a:tc hMerge="1">
                  <a:txBody>
                    <a:bodyPr/>
                    <a:lstStyle/>
                    <a:p>
                      <a:endParaRPr lang="en-US"/>
                    </a:p>
                  </a:txBody>
                  <a:tcPr/>
                </a:tc>
                <a:tc hMerge="1">
                  <a:txBody>
                    <a:bodyPr/>
                    <a:lstStyle/>
                    <a:p>
                      <a:endParaRPr lang="en-US" dirty="0"/>
                    </a:p>
                  </a:txBody>
                  <a:tcPr/>
                </a:tc>
                <a:extLst>
                  <a:ext uri="{0D108BD9-81ED-4DB2-BD59-A6C34878D82A}">
                    <a16:rowId xmlns:a16="http://schemas.microsoft.com/office/drawing/2014/main" val="1193902300"/>
                  </a:ext>
                </a:extLst>
              </a:tr>
              <a:tr h="202865">
                <a:tc>
                  <a:txBody>
                    <a:bodyPr/>
                    <a:lstStyle/>
                    <a:p>
                      <a:pPr algn="ctr"/>
                      <a:r>
                        <a:rPr lang="en-US" sz="1050" dirty="0">
                          <a:solidFill>
                            <a:schemeClr val="bg1"/>
                          </a:solidFill>
                        </a:rPr>
                        <a:t>120</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all controlling shareholders clearly identified?</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Controlling shareholders are individuals or entities that hold a significant portion of voting rights and/or influence over the company’s strategic decisions. Identification includes documenting their names, ownership percentages, and roles within the company. This information helps provide transparency and clarifies accountability.</a:t>
                      </a:r>
                    </a:p>
                  </a:txBody>
                  <a:tcPr marL="68580" marR="68580" marT="0" marB="0">
                    <a:solidFill>
                      <a:srgbClr val="DCEAF7"/>
                    </a:solidFill>
                  </a:tcPr>
                </a:tc>
                <a:tc>
                  <a:txBody>
                    <a:bodyPr/>
                    <a:lstStyle/>
                    <a:p>
                      <a:pPr marL="0" marR="0">
                        <a:lnSpc>
                          <a:spcPct val="107000"/>
                        </a:lnSpc>
                        <a:spcAft>
                          <a:spcPts val="800"/>
                        </a:spcAft>
                        <a:buNone/>
                      </a:pPr>
                      <a:endParaRPr lang="en-US" sz="1050" dirty="0"/>
                    </a:p>
                  </a:txBody>
                  <a:tcPr marL="0" marR="0" marT="0" marB="0" anchor="ctr">
                    <a:solidFill>
                      <a:srgbClr val="DCEAF7"/>
                    </a:solidFill>
                  </a:tcPr>
                </a:tc>
                <a:extLst>
                  <a:ext uri="{0D108BD9-81ED-4DB2-BD59-A6C34878D82A}">
                    <a16:rowId xmlns:a16="http://schemas.microsoft.com/office/drawing/2014/main" val="2155523986"/>
                  </a:ext>
                </a:extLst>
              </a:tr>
              <a:tr h="202865">
                <a:tc>
                  <a:txBody>
                    <a:bodyPr/>
                    <a:lstStyle/>
                    <a:p>
                      <a:pPr algn="ctr"/>
                      <a:r>
                        <a:rPr lang="en-US" sz="1050" dirty="0">
                          <a:solidFill>
                            <a:schemeClr val="bg1"/>
                          </a:solidFill>
                        </a:rPr>
                        <a:t>121</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shareholder agreements, if any, accessible to investors?</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A shareholder agreement outlines the rights, responsibilities, and obligations of shareholders. Accessibility means that the agreement is available for review by relevant parties, such as investors, to promote transparency and establish clear terms for governance, conflict resolution, and decision-making.</a:t>
                      </a:r>
                    </a:p>
                  </a:txBody>
                  <a:tcPr marL="68580" marR="68580" marT="0" marB="0">
                    <a:solidFill>
                      <a:srgbClr val="FBEBE8"/>
                    </a:solidFill>
                  </a:tcPr>
                </a:tc>
                <a:tc>
                  <a:txBody>
                    <a:bodyPr/>
                    <a:lstStyle/>
                    <a:p>
                      <a:pPr marL="0" marR="0">
                        <a:lnSpc>
                          <a:spcPct val="107000"/>
                        </a:lnSpc>
                        <a:spcAft>
                          <a:spcPts val="800"/>
                        </a:spcAft>
                        <a:buNone/>
                      </a:pPr>
                      <a:endParaRPr lang="en-US" sz="1050" dirty="0"/>
                    </a:p>
                  </a:txBody>
                  <a:tcPr marL="0" marR="0" marT="0" marB="0" anchor="ctr">
                    <a:solidFill>
                      <a:srgbClr val="FBEBE8"/>
                    </a:solidFill>
                  </a:tcPr>
                </a:tc>
                <a:extLst>
                  <a:ext uri="{0D108BD9-81ED-4DB2-BD59-A6C34878D82A}">
                    <a16:rowId xmlns:a16="http://schemas.microsoft.com/office/drawing/2014/main" val="3657996577"/>
                  </a:ext>
                </a:extLst>
              </a:tr>
              <a:tr h="202865">
                <a:tc>
                  <a:txBody>
                    <a:bodyPr/>
                    <a:lstStyle/>
                    <a:p>
                      <a:pPr algn="ctr"/>
                      <a:r>
                        <a:rPr lang="en-US" sz="1050" dirty="0">
                          <a:solidFill>
                            <a:schemeClr val="bg1"/>
                          </a:solidFill>
                        </a:rPr>
                        <a:t>122</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share features (e.g., voting, dividends, access) established in the company’s bylaws or equivalent documents, such as shareholder agreements, articles of incorporation or regulatory filings?</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Share features refer to the rights attached to different classes of shares, such as voting rights, entitlement to dividends, and access to company information. Including these details in official documents like bylaws, and a commitment to reflect changes on share features in these official documents, ensures clarity and legal enforceability for all stakeholders.</a:t>
                      </a:r>
                    </a:p>
                  </a:txBody>
                  <a:tcPr marL="68580" marR="68580" marT="0" marB="0">
                    <a:solidFill>
                      <a:srgbClr val="F7D5CD"/>
                    </a:solidFill>
                  </a:tcPr>
                </a:tc>
                <a:tc>
                  <a:txBody>
                    <a:bodyPr/>
                    <a:lstStyle/>
                    <a:p>
                      <a:pPr marL="0" marR="0">
                        <a:lnSpc>
                          <a:spcPct val="107000"/>
                        </a:lnSpc>
                        <a:spcAft>
                          <a:spcPts val="800"/>
                        </a:spcAft>
                        <a:buNone/>
                      </a:pPr>
                      <a:endParaRPr lang="en-US" sz="1050" dirty="0"/>
                    </a:p>
                  </a:txBody>
                  <a:tcPr marL="0" marR="0" marT="0" marB="0" anchor="ctr">
                    <a:solidFill>
                      <a:srgbClr val="F7D5CD"/>
                    </a:solidFill>
                  </a:tcPr>
                </a:tc>
                <a:extLst>
                  <a:ext uri="{0D108BD9-81ED-4DB2-BD59-A6C34878D82A}">
                    <a16:rowId xmlns:a16="http://schemas.microsoft.com/office/drawing/2014/main" val="3640125732"/>
                  </a:ext>
                </a:extLst>
              </a:tr>
              <a:tr h="202865">
                <a:tc>
                  <a:txBody>
                    <a:bodyPr/>
                    <a:lstStyle/>
                    <a:p>
                      <a:pPr algn="ctr"/>
                      <a:r>
                        <a:rPr lang="en-US" sz="1050" dirty="0">
                          <a:solidFill>
                            <a:schemeClr val="bg1"/>
                          </a:solidFill>
                        </a:rPr>
                        <a:t>123</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Can all shareholders exercise pro-rata preemptive rights upon capital increase?</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Pro rata preemptive rights allow existing shareholders to maintain their ownership percentage during a capital increase by purchasing additional shares in proportion to their current holdings. This prevents dilution of their stake and ensures equitable treatment among shareholders.</a:t>
                      </a:r>
                    </a:p>
                  </a:txBody>
                  <a:tcPr marL="68580" marR="68580" marT="0" marB="0">
                    <a:solidFill>
                      <a:srgbClr val="DCEAF7"/>
                    </a:solidFill>
                  </a:tcPr>
                </a:tc>
                <a:tc>
                  <a:txBody>
                    <a:bodyPr/>
                    <a:lstStyle/>
                    <a:p>
                      <a:pPr marL="0" marR="0">
                        <a:lnSpc>
                          <a:spcPct val="107000"/>
                        </a:lnSpc>
                        <a:spcAft>
                          <a:spcPts val="800"/>
                        </a:spcAft>
                        <a:buNone/>
                      </a:pPr>
                      <a:endParaRPr lang="en-US" sz="1050" dirty="0"/>
                    </a:p>
                  </a:txBody>
                  <a:tcPr marL="0" marR="0" marT="0" marB="0" anchor="ctr">
                    <a:solidFill>
                      <a:srgbClr val="DCEAF7"/>
                    </a:solidFill>
                  </a:tcPr>
                </a:tc>
                <a:extLst>
                  <a:ext uri="{0D108BD9-81ED-4DB2-BD59-A6C34878D82A}">
                    <a16:rowId xmlns:a16="http://schemas.microsoft.com/office/drawing/2014/main" val="3735119384"/>
                  </a:ext>
                </a:extLst>
              </a:tr>
            </a:tbl>
          </a:graphicData>
        </a:graphic>
      </p:graphicFrame>
      <p:sp>
        <p:nvSpPr>
          <p:cNvPr id="3" name="Slide Number Placeholder 2">
            <a:extLst>
              <a:ext uri="{FF2B5EF4-FFF2-40B4-BE49-F238E27FC236}">
                <a16:creationId xmlns:a16="http://schemas.microsoft.com/office/drawing/2014/main" id="{AA16F2D2-9EFC-37A7-9217-E78E17CE6E30}"/>
              </a:ext>
            </a:extLst>
          </p:cNvPr>
          <p:cNvSpPr>
            <a:spLocks noGrp="1"/>
          </p:cNvSpPr>
          <p:nvPr>
            <p:ph type="sldNum" sz="quarter" idx="12"/>
          </p:nvPr>
        </p:nvSpPr>
        <p:spPr/>
        <p:txBody>
          <a:bodyPr/>
          <a:lstStyle/>
          <a:p>
            <a:fld id="{056876B3-6861-41A9-AE4A-FB0744D39801}" type="slidenum">
              <a:rPr lang="en-US" smtClean="0"/>
              <a:t>45</a:t>
            </a:fld>
            <a:endParaRPr lang="en-US" dirty="0"/>
          </a:p>
        </p:txBody>
      </p:sp>
    </p:spTree>
    <p:extLst>
      <p:ext uri="{BB962C8B-B14F-4D97-AF65-F5344CB8AC3E}">
        <p14:creationId xmlns:p14="http://schemas.microsoft.com/office/powerpoint/2010/main" val="14188656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755E98-5418-75AD-B6DD-90892B50A8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C1A8A7-B426-0BFE-14F2-47C9C1DDCEAD}"/>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5F9986CA-3826-8A12-3BBC-6F4002E6CDD2}"/>
              </a:ext>
            </a:extLst>
          </p:cNvPr>
          <p:cNvGraphicFramePr>
            <a:graphicFrameLocks noGrp="1"/>
          </p:cNvGraphicFramePr>
          <p:nvPr>
            <p:ph idx="1"/>
            <p:extLst>
              <p:ext uri="{D42A27DB-BD31-4B8C-83A1-F6EECF244321}">
                <p14:modId xmlns:p14="http://schemas.microsoft.com/office/powerpoint/2010/main" val="1404268950"/>
              </p:ext>
            </p:extLst>
          </p:nvPr>
        </p:nvGraphicFramePr>
        <p:xfrm>
          <a:off x="628650" y="629055"/>
          <a:ext cx="8080849" cy="5015738"/>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124</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Is the company’s dividend policy disclosed to shareholders?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A dividend policy outlines the company’s approach to distributing profits to shareholders, including criteria and timing for payments. Disclosure ensures shareholders are informed of their expected returns and promotes trust and transparency in financial management.</a:t>
                      </a:r>
                    </a:p>
                  </a:txBody>
                  <a:tcPr marL="68580" marR="68580" marT="0" marB="0">
                    <a:solidFill>
                      <a:srgbClr val="DCEAF7"/>
                    </a:solidFill>
                  </a:tcPr>
                </a:tc>
                <a:tc>
                  <a:txBody>
                    <a:bodyPr/>
                    <a:lstStyle/>
                    <a:p>
                      <a:pPr marL="0" marR="0">
                        <a:lnSpc>
                          <a:spcPct val="107000"/>
                        </a:lnSpc>
                        <a:spcAft>
                          <a:spcPts val="800"/>
                        </a:spcAft>
                        <a:buNone/>
                      </a:pPr>
                      <a:endParaRPr lang="en-US" sz="1050" dirty="0"/>
                    </a:p>
                  </a:txBody>
                  <a:tcPr marL="0" marR="0" marT="0" marB="0" anchor="ctr">
                    <a:solidFill>
                      <a:srgbClr val="DCEAF7"/>
                    </a:solidFill>
                  </a:tcPr>
                </a:tc>
                <a:extLst>
                  <a:ext uri="{0D108BD9-81ED-4DB2-BD59-A6C34878D82A}">
                    <a16:rowId xmlns:a16="http://schemas.microsoft.com/office/drawing/2014/main" val="2155523986"/>
                  </a:ext>
                </a:extLst>
              </a:tr>
              <a:tr h="202865">
                <a:tc>
                  <a:txBody>
                    <a:bodyPr/>
                    <a:lstStyle/>
                    <a:p>
                      <a:pPr algn="ctr"/>
                      <a:r>
                        <a:rPr lang="en-US" sz="1050" dirty="0">
                          <a:solidFill>
                            <a:schemeClr val="bg1"/>
                          </a:solidFill>
                        </a:rPr>
                        <a:t>125</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shares with plural voting capped (e.g., at 10x) and subject to a sunset clause within a reasonable timeframe?</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a:t>Plural voting shares grant their holders multiple votes per share. A cap limits the voting power disparity, while a sunset clause sets a time limit for such rights, ensuring a balanced governance structure over time. This approach prevents disproportionate influence from specific shareholders.</a:t>
                      </a:r>
                    </a:p>
                  </a:txBody>
                  <a:tcPr marL="68580" marR="68580" marT="0" marB="0">
                    <a:solidFill>
                      <a:srgbClr val="FBEBE8"/>
                    </a:solidFill>
                  </a:tcPr>
                </a:tc>
                <a:tc>
                  <a:txBody>
                    <a:bodyPr/>
                    <a:lstStyle/>
                    <a:p>
                      <a:pPr marL="0" marR="0">
                        <a:lnSpc>
                          <a:spcPct val="107000"/>
                        </a:lnSpc>
                        <a:spcAft>
                          <a:spcPts val="800"/>
                        </a:spcAft>
                        <a:buNone/>
                      </a:pPr>
                      <a:endParaRPr lang="en-US" sz="1050" dirty="0"/>
                    </a:p>
                  </a:txBody>
                  <a:tcPr marL="0" marR="0" marT="0" marB="0" anchor="ctr">
                    <a:solidFill>
                      <a:srgbClr val="FBEBE8"/>
                    </a:solidFill>
                  </a:tcPr>
                </a:tc>
                <a:extLst>
                  <a:ext uri="{0D108BD9-81ED-4DB2-BD59-A6C34878D82A}">
                    <a16:rowId xmlns:a16="http://schemas.microsoft.com/office/drawing/2014/main" val="3657996577"/>
                  </a:ext>
                </a:extLst>
              </a:tr>
              <a:tr h="202865">
                <a:tc>
                  <a:txBody>
                    <a:bodyPr/>
                    <a:lstStyle/>
                    <a:p>
                      <a:pPr algn="ctr"/>
                      <a:r>
                        <a:rPr lang="en-US" sz="1050" dirty="0">
                          <a:solidFill>
                            <a:schemeClr val="bg1"/>
                          </a:solidFill>
                        </a:rPr>
                        <a:t>126</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non-voting shares limited to less than half of the company’s total equity?</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Non-voting shares provide economic benefits, like dividends, without granting voting rights. Limiting their proportion in total equity ensures that governance remains aligned with shareholder representation, balancing control and financial interests.</a:t>
                      </a:r>
                    </a:p>
                  </a:txBody>
                  <a:tcPr marL="68580" marR="68580" marT="0" marB="0">
                    <a:solidFill>
                      <a:srgbClr val="F7D5CD"/>
                    </a:solidFill>
                  </a:tcPr>
                </a:tc>
                <a:tc>
                  <a:txBody>
                    <a:bodyPr/>
                    <a:lstStyle/>
                    <a:p>
                      <a:pPr marL="0" marR="0">
                        <a:lnSpc>
                          <a:spcPct val="107000"/>
                        </a:lnSpc>
                        <a:spcAft>
                          <a:spcPts val="800"/>
                        </a:spcAft>
                        <a:buNone/>
                      </a:pPr>
                      <a:endParaRPr lang="en-US" sz="1050" dirty="0"/>
                    </a:p>
                  </a:txBody>
                  <a:tcPr marL="0" marR="0" marT="0" marB="0" anchor="ctr">
                    <a:solidFill>
                      <a:srgbClr val="F7D5CD"/>
                    </a:solidFill>
                  </a:tcPr>
                </a:tc>
                <a:extLst>
                  <a:ext uri="{0D108BD9-81ED-4DB2-BD59-A6C34878D82A}">
                    <a16:rowId xmlns:a16="http://schemas.microsoft.com/office/drawing/2014/main" val="3640125732"/>
                  </a:ext>
                </a:extLst>
              </a:tr>
              <a:tr h="202865">
                <a:tc>
                  <a:txBody>
                    <a:bodyPr/>
                    <a:lstStyle/>
                    <a:p>
                      <a:pPr algn="ctr"/>
                      <a:r>
                        <a:rPr lang="en-US" sz="1050" dirty="0">
                          <a:solidFill>
                            <a:schemeClr val="bg1"/>
                          </a:solidFill>
                        </a:rPr>
                        <a:t>127</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follow the “one-share-one-vote” principle?</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The "one-share-one-vote" principle means each share provides one vote, ensuring proportional influence based on ownership. This system promotes equity among shareholders and prevents disproportionate control by smaller groups or individuals.</a:t>
                      </a:r>
                    </a:p>
                  </a:txBody>
                  <a:tcPr marL="68580" marR="68580" marT="0" marB="0">
                    <a:solidFill>
                      <a:srgbClr val="DCEAF7"/>
                    </a:solidFill>
                  </a:tcPr>
                </a:tc>
                <a:tc>
                  <a:txBody>
                    <a:bodyPr/>
                    <a:lstStyle/>
                    <a:p>
                      <a:pPr marL="0" marR="0">
                        <a:lnSpc>
                          <a:spcPct val="107000"/>
                        </a:lnSpc>
                        <a:spcAft>
                          <a:spcPts val="800"/>
                        </a:spcAft>
                        <a:buNone/>
                      </a:pPr>
                      <a:endParaRPr lang="en-US" sz="1050" dirty="0"/>
                    </a:p>
                  </a:txBody>
                  <a:tcPr marL="0" marR="0" marT="0" marB="0" anchor="ctr">
                    <a:solidFill>
                      <a:srgbClr val="DCEAF7"/>
                    </a:solidFill>
                  </a:tcPr>
                </a:tc>
                <a:extLst>
                  <a:ext uri="{0D108BD9-81ED-4DB2-BD59-A6C34878D82A}">
                    <a16:rowId xmlns:a16="http://schemas.microsoft.com/office/drawing/2014/main" val="3735119384"/>
                  </a:ext>
                </a:extLst>
              </a:tr>
              <a:tr h="202865">
                <a:tc>
                  <a:txBody>
                    <a:bodyPr/>
                    <a:lstStyle/>
                    <a:p>
                      <a:pPr algn="ctr"/>
                      <a:r>
                        <a:rPr lang="en-US" sz="1050" dirty="0">
                          <a:solidFill>
                            <a:schemeClr val="bg1"/>
                          </a:solidFill>
                        </a:rPr>
                        <a:t>128</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 shareholders accounting for a meaningful equity participation (e.g., at least 10%) have cumulative voting rights to elect board members?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Cumulative voting allows shareholders to allocate all their votes to a single candidate, rather than splitting them equally. This mechanism empowers minority shareholders to influence board composition, ensuring broader representation.</a:t>
                      </a:r>
                    </a:p>
                  </a:txBody>
                  <a:tcPr marL="68580" marR="68580" marT="0" marB="0">
                    <a:solidFill>
                      <a:srgbClr val="DCEAF7"/>
                    </a:solidFill>
                  </a:tcPr>
                </a:tc>
                <a:tc>
                  <a:txBody>
                    <a:bodyPr/>
                    <a:lstStyle/>
                    <a:p>
                      <a:pPr marL="0" marR="0">
                        <a:lnSpc>
                          <a:spcPct val="107000"/>
                        </a:lnSpc>
                        <a:spcAft>
                          <a:spcPts val="800"/>
                        </a:spcAft>
                        <a:buNone/>
                      </a:pPr>
                      <a:endParaRPr lang="en-US" sz="1050" dirty="0"/>
                    </a:p>
                  </a:txBody>
                  <a:tcPr marL="0" marR="0" marT="0" marB="0" anchor="ctr">
                    <a:solidFill>
                      <a:srgbClr val="DCEAF7"/>
                    </a:solidFill>
                  </a:tcPr>
                </a:tc>
                <a:extLst>
                  <a:ext uri="{0D108BD9-81ED-4DB2-BD59-A6C34878D82A}">
                    <a16:rowId xmlns:a16="http://schemas.microsoft.com/office/drawing/2014/main" val="214049303"/>
                  </a:ext>
                </a:extLst>
              </a:tr>
            </a:tbl>
          </a:graphicData>
        </a:graphic>
      </p:graphicFrame>
      <p:sp>
        <p:nvSpPr>
          <p:cNvPr id="7" name="Slide Number Placeholder 6">
            <a:extLst>
              <a:ext uri="{FF2B5EF4-FFF2-40B4-BE49-F238E27FC236}">
                <a16:creationId xmlns:a16="http://schemas.microsoft.com/office/drawing/2014/main" id="{0976CF18-E10F-854B-31EB-184B93FA38D1}"/>
              </a:ext>
            </a:extLst>
          </p:cNvPr>
          <p:cNvSpPr>
            <a:spLocks noGrp="1"/>
          </p:cNvSpPr>
          <p:nvPr>
            <p:ph type="sldNum" sz="quarter" idx="12"/>
          </p:nvPr>
        </p:nvSpPr>
        <p:spPr/>
        <p:txBody>
          <a:bodyPr/>
          <a:lstStyle/>
          <a:p>
            <a:fld id="{056876B3-6861-41A9-AE4A-FB0744D39801}" type="slidenum">
              <a:rPr lang="en-US" smtClean="0"/>
              <a:t>46</a:t>
            </a:fld>
            <a:endParaRPr lang="en-US" dirty="0"/>
          </a:p>
        </p:txBody>
      </p:sp>
    </p:spTree>
    <p:extLst>
      <p:ext uri="{BB962C8B-B14F-4D97-AF65-F5344CB8AC3E}">
        <p14:creationId xmlns:p14="http://schemas.microsoft.com/office/powerpoint/2010/main" val="162718403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F8750F-33A4-03E6-1D86-3F422E7A72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050FC7-4140-13AC-17A1-4DEABFC3BF22}"/>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BFDD4D5B-4D53-215E-5F2D-16E852CA00A6}"/>
              </a:ext>
            </a:extLst>
          </p:cNvPr>
          <p:cNvGraphicFramePr>
            <a:graphicFrameLocks noGrp="1"/>
          </p:cNvGraphicFramePr>
          <p:nvPr>
            <p:ph idx="1"/>
            <p:extLst>
              <p:ext uri="{D42A27DB-BD31-4B8C-83A1-F6EECF244321}">
                <p14:modId xmlns:p14="http://schemas.microsoft.com/office/powerpoint/2010/main" val="3369670041"/>
              </p:ext>
            </p:extLst>
          </p:nvPr>
        </p:nvGraphicFramePr>
        <p:xfrm>
          <a:off x="628650" y="629055"/>
          <a:ext cx="8080849" cy="5780786"/>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129</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solidFill>
                            <a:srgbClr val="000000"/>
                          </a:solidFill>
                          <a:effectLst/>
                          <a:latin typeface="+mn-lt"/>
                          <a:ea typeface="Times New Roman" panose="02020603050405020304" pitchFamily="18" charset="0"/>
                          <a:cs typeface="Times New Roman" panose="02020603050405020304" pitchFamily="18" charset="0"/>
                        </a:rPr>
                        <a:t>Does the company have articulated and enforceable change-of-control policies, including provisions for non-controlling shareholders (e.g., tag-along rights)?</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a:solidFill>
                            <a:srgbClr val="000000"/>
                          </a:solidFill>
                          <a:effectLst/>
                          <a:latin typeface="+mn-lt"/>
                          <a:ea typeface="Times New Roman" panose="02020603050405020304" pitchFamily="18" charset="0"/>
                          <a:cs typeface="Aptos" panose="020B0004020202020204" pitchFamily="34" charset="0"/>
                        </a:rPr>
                        <a:t>Change-of-control policies address how ownership transfers are managed, ensuring fair treatment of all shareholders, including non-controlling ones. Tag-along rights, for instance, allow minority shareholders to sell their shares on the same terms as the majority shareholders in a sale.</a:t>
                      </a:r>
                      <a:endParaRPr lang="en-US" sz="1050">
                        <a:effectLst/>
                        <a:latin typeface="+mn-lt"/>
                        <a:ea typeface="Aptos" panose="020B0004020202020204" pitchFamily="34" charset="0"/>
                        <a:cs typeface="Aptos" panose="020B0004020202020204" pitchFamily="34" charset="0"/>
                      </a:endParaRPr>
                    </a:p>
                  </a:txBody>
                  <a:tcPr marL="68580" marR="68580" marT="0" marB="0">
                    <a:solidFill>
                      <a:srgbClr val="DCEAF7"/>
                    </a:solidFill>
                  </a:tcPr>
                </a:tc>
                <a:tc>
                  <a:txBody>
                    <a:bodyPr/>
                    <a:lstStyle/>
                    <a:p>
                      <a:pPr marL="0" marR="0">
                        <a:lnSpc>
                          <a:spcPct val="107000"/>
                        </a:lnSpc>
                        <a:spcAft>
                          <a:spcPts val="800"/>
                        </a:spcAft>
                        <a:buNone/>
                      </a:pPr>
                      <a:endParaRPr lang="en-US" sz="1050" dirty="0"/>
                    </a:p>
                  </a:txBody>
                  <a:tcPr marL="0" marR="0" marT="0" marB="0" anchor="ctr">
                    <a:solidFill>
                      <a:srgbClr val="DCEAF7"/>
                    </a:solidFill>
                  </a:tcPr>
                </a:tc>
                <a:extLst>
                  <a:ext uri="{0D108BD9-81ED-4DB2-BD59-A6C34878D82A}">
                    <a16:rowId xmlns:a16="http://schemas.microsoft.com/office/drawing/2014/main" val="2155523986"/>
                  </a:ext>
                </a:extLst>
              </a:tr>
              <a:tr h="202865">
                <a:tc>
                  <a:txBody>
                    <a:bodyPr/>
                    <a:lstStyle/>
                    <a:p>
                      <a:pPr algn="ctr"/>
                      <a:r>
                        <a:rPr lang="en-US" sz="1050" dirty="0">
                          <a:solidFill>
                            <a:schemeClr val="bg1"/>
                          </a:solidFill>
                        </a:rPr>
                        <a:t>130</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solidFill>
                            <a:srgbClr val="000000"/>
                          </a:solidFill>
                          <a:effectLst/>
                          <a:latin typeface="+mn-lt"/>
                          <a:ea typeface="Times New Roman" panose="02020603050405020304" pitchFamily="18" charset="0"/>
                          <a:cs typeface="Times New Roman" panose="02020603050405020304" pitchFamily="18" charset="0"/>
                        </a:rPr>
                        <a:t>Does the company have a system for registering shareholder complaints and resolving disputes through arbitration or mediation?</a:t>
                      </a:r>
                      <a:endParaRPr lang="en-US" sz="1050" dirty="0">
                        <a:effectLst/>
                        <a:latin typeface="+mn-lt"/>
                        <a:ea typeface="Times New Roman" panose="02020603050405020304" pitchFamily="18" charset="0"/>
                        <a:cs typeface="Times New Roman" panose="02020603050405020304" pitchFamily="18" charset="0"/>
                      </a:endParaRP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effectLst/>
                          <a:latin typeface="+mn-lt"/>
                          <a:ea typeface="Times New Roman" panose="02020603050405020304" pitchFamily="18" charset="0"/>
                          <a:cs typeface="Aptos" panose="020B0004020202020204" pitchFamily="34" charset="0"/>
                        </a:rPr>
                        <a:t>A complaint and dispute resolution system provides a formal mechanism for shareholders to raise concerns and seek redress. Tools like arbitration or mediation offer structured and efficient alternatives to litigation, fostering constructive resolution and trust.</a:t>
                      </a:r>
                      <a:endParaRPr lang="en-US" sz="1050" dirty="0">
                        <a:effectLst/>
                        <a:latin typeface="+mn-lt"/>
                        <a:ea typeface="Aptos" panose="020B0004020202020204" pitchFamily="34" charset="0"/>
                        <a:cs typeface="Aptos" panose="020B0004020202020204" pitchFamily="34" charset="0"/>
                      </a:endParaRPr>
                    </a:p>
                  </a:txBody>
                  <a:tcPr marL="68580" marR="68580" marT="0" marB="0">
                    <a:solidFill>
                      <a:srgbClr val="FBEBE8"/>
                    </a:solidFill>
                  </a:tcPr>
                </a:tc>
                <a:tc>
                  <a:txBody>
                    <a:bodyPr/>
                    <a:lstStyle/>
                    <a:p>
                      <a:pPr marL="0" marR="0">
                        <a:lnSpc>
                          <a:spcPct val="107000"/>
                        </a:lnSpc>
                        <a:spcAft>
                          <a:spcPts val="800"/>
                        </a:spcAft>
                        <a:buNone/>
                      </a:pPr>
                      <a:endParaRPr lang="en-US" sz="1050" dirty="0"/>
                    </a:p>
                  </a:txBody>
                  <a:tcPr marL="0" marR="0" marT="0" marB="0" anchor="ctr">
                    <a:solidFill>
                      <a:srgbClr val="FBEBE8"/>
                    </a:solidFill>
                  </a:tcPr>
                </a:tc>
                <a:extLst>
                  <a:ext uri="{0D108BD9-81ED-4DB2-BD59-A6C34878D82A}">
                    <a16:rowId xmlns:a16="http://schemas.microsoft.com/office/drawing/2014/main" val="3657996577"/>
                  </a:ext>
                </a:extLst>
              </a:tr>
              <a:tr h="202865">
                <a:tc gridSpan="4">
                  <a:txBody>
                    <a:bodyPr/>
                    <a:lstStyle/>
                    <a:p>
                      <a:pPr algn="l"/>
                      <a:r>
                        <a:rPr lang="en-US" sz="1050" dirty="0">
                          <a:solidFill>
                            <a:schemeClr val="bg1"/>
                          </a:solidFill>
                        </a:rPr>
                        <a:t>Shareholder Meetings</a:t>
                      </a:r>
                    </a:p>
                  </a:txBody>
                  <a:tcPr>
                    <a:solidFill>
                      <a:schemeClr val="tx2">
                        <a:lumMod val="50000"/>
                        <a:lumOff val="50000"/>
                      </a:schemeClr>
                    </a:solidFill>
                  </a:tcPr>
                </a:tc>
                <a:tc hMerge="1">
                  <a:txBody>
                    <a:bodyPr/>
                    <a:lstStyle/>
                    <a:p>
                      <a:pPr marL="0" marR="0" lvl="0" indent="0" algn="just">
                        <a:lnSpc>
                          <a:spcPct val="107000"/>
                        </a:lnSpc>
                        <a:spcBef>
                          <a:spcPts val="200"/>
                        </a:spcBef>
                        <a:spcAft>
                          <a:spcPts val="200"/>
                        </a:spcAft>
                        <a:buSzPts val="1000"/>
                        <a:buFont typeface="+mj-lt"/>
                        <a:buNone/>
                      </a:pPr>
                      <a:endParaRPr lang="en-US" sz="1050" dirty="0"/>
                    </a:p>
                  </a:txBody>
                  <a:tcPr marL="68580" marR="68580" marT="0" marB="0">
                    <a:solidFill>
                      <a:srgbClr val="F7D5CD"/>
                    </a:solidFill>
                  </a:tcPr>
                </a:tc>
                <a:tc hMerge="1">
                  <a:txBody>
                    <a:bodyPr/>
                    <a:lstStyle/>
                    <a:p>
                      <a:pPr marL="0" marR="0" algn="just">
                        <a:lnSpc>
                          <a:spcPct val="107000"/>
                        </a:lnSpc>
                        <a:spcBef>
                          <a:spcPts val="200"/>
                        </a:spcBef>
                        <a:spcAft>
                          <a:spcPts val="200"/>
                        </a:spcAft>
                        <a:buNone/>
                      </a:pPr>
                      <a:endParaRPr lang="en-US" sz="1050" dirty="0"/>
                    </a:p>
                  </a:txBody>
                  <a:tcPr marL="68580" marR="68580" marT="0" marB="0">
                    <a:solidFill>
                      <a:srgbClr val="F7D5CD"/>
                    </a:solidFill>
                  </a:tcPr>
                </a:tc>
                <a:tc hMerge="1">
                  <a:txBody>
                    <a:bodyPr/>
                    <a:lstStyle/>
                    <a:p>
                      <a:pPr marL="0" marR="0">
                        <a:lnSpc>
                          <a:spcPct val="107000"/>
                        </a:lnSpc>
                        <a:spcAft>
                          <a:spcPts val="800"/>
                        </a:spcAft>
                        <a:buNone/>
                      </a:pPr>
                      <a:endParaRPr lang="en-US" sz="1050" dirty="0"/>
                    </a:p>
                  </a:txBody>
                  <a:tcPr marL="0" marR="0" marT="0" marB="0" anchor="ctr">
                    <a:solidFill>
                      <a:srgbClr val="F7D5CD"/>
                    </a:solidFill>
                  </a:tcPr>
                </a:tc>
                <a:extLst>
                  <a:ext uri="{0D108BD9-81ED-4DB2-BD59-A6C34878D82A}">
                    <a16:rowId xmlns:a16="http://schemas.microsoft.com/office/drawing/2014/main" val="3640125732"/>
                  </a:ext>
                </a:extLst>
              </a:tr>
              <a:tr h="202865">
                <a:tc>
                  <a:txBody>
                    <a:bodyPr/>
                    <a:lstStyle/>
                    <a:p>
                      <a:pPr algn="ctr"/>
                      <a:r>
                        <a:rPr lang="en-US" sz="1050" dirty="0">
                          <a:solidFill>
                            <a:schemeClr val="bg1"/>
                          </a:solidFill>
                        </a:rPr>
                        <a:t>131</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ordinary shareholder meetings held annually, typically in the first quarter of the fiscal year?</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a:t>Ordinary shareholder meetings are regular assemblies where key matters like approving financial statements, electing board members, and discussing company performance are addressed. Holding these meetings annually ensures consistent communication and oversight, with the first quarter being a common timeframe for reviewing the previous year’s results.</a:t>
                      </a:r>
                    </a:p>
                  </a:txBody>
                  <a:tcPr marL="68580" marR="68580" marT="0" marB="0">
                    <a:solidFill>
                      <a:srgbClr val="DCEAF7"/>
                    </a:solidFill>
                  </a:tcPr>
                </a:tc>
                <a:tc>
                  <a:txBody>
                    <a:bodyPr/>
                    <a:lstStyle/>
                    <a:p>
                      <a:pPr marL="0" marR="0">
                        <a:lnSpc>
                          <a:spcPct val="107000"/>
                        </a:lnSpc>
                        <a:spcAft>
                          <a:spcPts val="800"/>
                        </a:spcAft>
                        <a:buNone/>
                      </a:pPr>
                      <a:endParaRPr lang="en-US" sz="1050" dirty="0"/>
                    </a:p>
                  </a:txBody>
                  <a:tcPr marL="0" marR="0" marT="0" marB="0" anchor="ctr">
                    <a:solidFill>
                      <a:srgbClr val="DCEAF7"/>
                    </a:solidFill>
                  </a:tcPr>
                </a:tc>
                <a:extLst>
                  <a:ext uri="{0D108BD9-81ED-4DB2-BD59-A6C34878D82A}">
                    <a16:rowId xmlns:a16="http://schemas.microsoft.com/office/drawing/2014/main" val="3735119384"/>
                  </a:ext>
                </a:extLst>
              </a:tr>
              <a:tr h="202865">
                <a:tc>
                  <a:txBody>
                    <a:bodyPr/>
                    <a:lstStyle/>
                    <a:p>
                      <a:pPr algn="ctr"/>
                      <a:r>
                        <a:rPr lang="en-US" sz="1050" dirty="0">
                          <a:solidFill>
                            <a:schemeClr val="bg1"/>
                          </a:solidFill>
                        </a:rPr>
                        <a:t>132</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all shareholders provided adequate notice and an agenda for shareholder meetings?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Adequate notice refers to informing shareholders about the meeting well in advance (usually between 14 to 28 days), as specified by applicable laws or company policies. An agenda outlines the topics to be discussed, enabling shareholders to prepare and make informed contributions.</a:t>
                      </a:r>
                    </a:p>
                  </a:txBody>
                  <a:tcPr marL="68580" marR="68580" marT="0" marB="0">
                    <a:solidFill>
                      <a:srgbClr val="DCEAF7"/>
                    </a:solidFill>
                  </a:tcPr>
                </a:tc>
                <a:tc>
                  <a:txBody>
                    <a:bodyPr/>
                    <a:lstStyle/>
                    <a:p>
                      <a:pPr marL="0" marR="0">
                        <a:lnSpc>
                          <a:spcPct val="107000"/>
                        </a:lnSpc>
                        <a:spcAft>
                          <a:spcPts val="800"/>
                        </a:spcAft>
                        <a:buNone/>
                      </a:pPr>
                      <a:endParaRPr lang="en-US" sz="1050" dirty="0"/>
                    </a:p>
                  </a:txBody>
                  <a:tcPr marL="0" marR="0" marT="0" marB="0" anchor="ctr">
                    <a:solidFill>
                      <a:srgbClr val="DCEAF7"/>
                    </a:solidFill>
                  </a:tcPr>
                </a:tc>
                <a:extLst>
                  <a:ext uri="{0D108BD9-81ED-4DB2-BD59-A6C34878D82A}">
                    <a16:rowId xmlns:a16="http://schemas.microsoft.com/office/drawing/2014/main" val="214049303"/>
                  </a:ext>
                </a:extLst>
              </a:tr>
              <a:tr h="202865">
                <a:tc>
                  <a:txBody>
                    <a:bodyPr/>
                    <a:lstStyle/>
                    <a:p>
                      <a:pPr algn="ctr"/>
                      <a:r>
                        <a:rPr lang="en-US" sz="1050" dirty="0">
                          <a:solidFill>
                            <a:schemeClr val="bg1"/>
                          </a:solidFill>
                        </a:rPr>
                        <a:t>133</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shareholder meetings convened at the company’s headquarters, virtually, or at an accessible location?</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Meetings held at the company’s headquarters, virtually, or in a location that is easy for shareholders to access ensure inclusiveness and encourage participation. This consideration is particularly important for geographically dispersed or remote shareholders.</a:t>
                      </a:r>
                    </a:p>
                  </a:txBody>
                  <a:tcPr marL="68580" marR="68580" marT="0" marB="0">
                    <a:solidFill>
                      <a:srgbClr val="DCEAF7"/>
                    </a:solidFill>
                  </a:tcPr>
                </a:tc>
                <a:tc>
                  <a:txBody>
                    <a:bodyPr/>
                    <a:lstStyle/>
                    <a:p>
                      <a:pPr marL="0" marR="0">
                        <a:lnSpc>
                          <a:spcPct val="107000"/>
                        </a:lnSpc>
                        <a:spcAft>
                          <a:spcPts val="800"/>
                        </a:spcAft>
                        <a:buNone/>
                      </a:pPr>
                      <a:endParaRPr lang="en-US" sz="1050" dirty="0"/>
                    </a:p>
                  </a:txBody>
                  <a:tcPr marL="0" marR="0" marT="0" marB="0" anchor="ctr">
                    <a:solidFill>
                      <a:srgbClr val="DCEAF7"/>
                    </a:solidFill>
                  </a:tcPr>
                </a:tc>
                <a:extLst>
                  <a:ext uri="{0D108BD9-81ED-4DB2-BD59-A6C34878D82A}">
                    <a16:rowId xmlns:a16="http://schemas.microsoft.com/office/drawing/2014/main" val="297039821"/>
                  </a:ext>
                </a:extLst>
              </a:tr>
            </a:tbl>
          </a:graphicData>
        </a:graphic>
      </p:graphicFrame>
      <p:sp>
        <p:nvSpPr>
          <p:cNvPr id="3" name="Slide Number Placeholder 2">
            <a:extLst>
              <a:ext uri="{FF2B5EF4-FFF2-40B4-BE49-F238E27FC236}">
                <a16:creationId xmlns:a16="http://schemas.microsoft.com/office/drawing/2014/main" id="{310C96E3-589D-CD5A-3FF1-DF09A326F4E3}"/>
              </a:ext>
            </a:extLst>
          </p:cNvPr>
          <p:cNvSpPr>
            <a:spLocks noGrp="1"/>
          </p:cNvSpPr>
          <p:nvPr>
            <p:ph type="sldNum" sz="quarter" idx="12"/>
          </p:nvPr>
        </p:nvSpPr>
        <p:spPr/>
        <p:txBody>
          <a:bodyPr/>
          <a:lstStyle/>
          <a:p>
            <a:fld id="{056876B3-6861-41A9-AE4A-FB0744D39801}" type="slidenum">
              <a:rPr lang="en-US" smtClean="0"/>
              <a:t>47</a:t>
            </a:fld>
            <a:endParaRPr lang="en-US" dirty="0"/>
          </a:p>
        </p:txBody>
      </p:sp>
    </p:spTree>
    <p:extLst>
      <p:ext uri="{BB962C8B-B14F-4D97-AF65-F5344CB8AC3E}">
        <p14:creationId xmlns:p14="http://schemas.microsoft.com/office/powerpoint/2010/main" val="165463876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912F5F-B22C-A231-BA53-F83A614BB4F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E564D7-38BB-7AFD-B56C-DD35B83EEAE0}"/>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AC5EAD35-B723-69A9-5A78-DC9B992935ED}"/>
              </a:ext>
            </a:extLst>
          </p:cNvPr>
          <p:cNvGraphicFramePr>
            <a:graphicFrameLocks noGrp="1"/>
          </p:cNvGraphicFramePr>
          <p:nvPr>
            <p:ph idx="1"/>
            <p:extLst>
              <p:ext uri="{D42A27DB-BD31-4B8C-83A1-F6EECF244321}">
                <p14:modId xmlns:p14="http://schemas.microsoft.com/office/powerpoint/2010/main" val="2133226833"/>
              </p:ext>
            </p:extLst>
          </p:nvPr>
        </p:nvGraphicFramePr>
        <p:xfrm>
          <a:off x="628650" y="629055"/>
          <a:ext cx="8080849" cy="5181092"/>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134</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all meeting related documents delivered with the call notice and at the same time to all shareholders?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a:t>Meeting related documents, such as financial statements, proposed resolutions, and proxy forms, provide essential context for informed decision-making. Delivering these documents to all shareholders simultaneously ensures equal access to critical information.</a:t>
                      </a:r>
                    </a:p>
                  </a:txBody>
                  <a:tcPr marL="68580" marR="68580" marT="0" marB="0">
                    <a:solidFill>
                      <a:srgbClr val="DCEAF7"/>
                    </a:solidFill>
                  </a:tcPr>
                </a:tc>
                <a:tc>
                  <a:txBody>
                    <a:bodyPr/>
                    <a:lstStyle/>
                    <a:p>
                      <a:pPr marL="0" marR="0">
                        <a:lnSpc>
                          <a:spcPct val="107000"/>
                        </a:lnSpc>
                        <a:spcAft>
                          <a:spcPts val="800"/>
                        </a:spcAft>
                        <a:buNone/>
                      </a:pPr>
                      <a:endParaRPr lang="en-US" sz="1050" dirty="0"/>
                    </a:p>
                  </a:txBody>
                  <a:tcPr marL="0" marR="0" marT="0" marB="0" anchor="ctr">
                    <a:solidFill>
                      <a:srgbClr val="DCEAF7"/>
                    </a:solidFill>
                  </a:tcPr>
                </a:tc>
                <a:extLst>
                  <a:ext uri="{0D108BD9-81ED-4DB2-BD59-A6C34878D82A}">
                    <a16:rowId xmlns:a16="http://schemas.microsoft.com/office/drawing/2014/main" val="2155523986"/>
                  </a:ext>
                </a:extLst>
              </a:tr>
              <a:tr h="202865">
                <a:tc>
                  <a:txBody>
                    <a:bodyPr/>
                    <a:lstStyle/>
                    <a:p>
                      <a:pPr algn="ctr"/>
                      <a:r>
                        <a:rPr lang="en-US" sz="1050" dirty="0">
                          <a:solidFill>
                            <a:schemeClr val="bg1"/>
                          </a:solidFill>
                        </a:rPr>
                        <a:t>135</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 call notices contain complete and accurate information without generic agenda items or last-minute topics?</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a:t>A complete and accurate call notice includes all necessary details about the meeting, such as date, time, location, and agenda topics. Avoiding generic or last-minute additions ensures transparency and prevents ambiguity or surprises for shareholders.</a:t>
                      </a:r>
                    </a:p>
                  </a:txBody>
                  <a:tcPr marL="68580" marR="68580" marT="0" marB="0">
                    <a:solidFill>
                      <a:srgbClr val="FBEBE8"/>
                    </a:solidFill>
                  </a:tcPr>
                </a:tc>
                <a:tc>
                  <a:txBody>
                    <a:bodyPr/>
                    <a:lstStyle/>
                    <a:p>
                      <a:pPr marL="0" marR="0">
                        <a:lnSpc>
                          <a:spcPct val="107000"/>
                        </a:lnSpc>
                        <a:spcAft>
                          <a:spcPts val="800"/>
                        </a:spcAft>
                        <a:buNone/>
                      </a:pPr>
                      <a:endParaRPr lang="en-US" sz="1050" dirty="0"/>
                    </a:p>
                  </a:txBody>
                  <a:tcPr marL="0" marR="0" marT="0" marB="0" anchor="ctr">
                    <a:solidFill>
                      <a:srgbClr val="FBEBE8"/>
                    </a:solidFill>
                  </a:tcPr>
                </a:tc>
                <a:extLst>
                  <a:ext uri="{0D108BD9-81ED-4DB2-BD59-A6C34878D82A}">
                    <a16:rowId xmlns:a16="http://schemas.microsoft.com/office/drawing/2014/main" val="3657996577"/>
                  </a:ext>
                </a:extLst>
              </a:tr>
              <a:tr h="202865">
                <a:tc>
                  <a:txBody>
                    <a:bodyPr/>
                    <a:lstStyle/>
                    <a:p>
                      <a:pPr algn="ctr"/>
                      <a:r>
                        <a:rPr lang="en-US" sz="1050" dirty="0">
                          <a:solidFill>
                            <a:schemeClr val="bg1"/>
                          </a:solidFill>
                        </a:rPr>
                        <a:t>136</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board members and management present at shareholder meetings?</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The presence of board members and management at shareholder meetings allows shareholders to engage directly with leadership, ask questions, and gain insights into company governance and performance.</a:t>
                      </a:r>
                    </a:p>
                  </a:txBody>
                  <a:tcPr marL="68580" marR="68580" marT="0" marB="0">
                    <a:solidFill>
                      <a:srgbClr val="F7D5CD"/>
                    </a:solidFill>
                  </a:tcPr>
                </a:tc>
                <a:tc>
                  <a:txBody>
                    <a:bodyPr/>
                    <a:lstStyle/>
                    <a:p>
                      <a:pPr marL="0" marR="0">
                        <a:lnSpc>
                          <a:spcPct val="107000"/>
                        </a:lnSpc>
                        <a:spcAft>
                          <a:spcPts val="800"/>
                        </a:spcAft>
                        <a:buNone/>
                      </a:pPr>
                      <a:endParaRPr lang="en-US" sz="1050" dirty="0"/>
                    </a:p>
                  </a:txBody>
                  <a:tcPr marL="0" marR="0" marT="0" marB="0" anchor="ctr">
                    <a:solidFill>
                      <a:srgbClr val="F7D5CD"/>
                    </a:solidFill>
                  </a:tcPr>
                </a:tc>
                <a:extLst>
                  <a:ext uri="{0D108BD9-81ED-4DB2-BD59-A6C34878D82A}">
                    <a16:rowId xmlns:a16="http://schemas.microsoft.com/office/drawing/2014/main" val="3735119384"/>
                  </a:ext>
                </a:extLst>
              </a:tr>
              <a:tr h="202865">
                <a:tc>
                  <a:txBody>
                    <a:bodyPr/>
                    <a:lstStyle/>
                    <a:p>
                      <a:pPr algn="ctr"/>
                      <a:r>
                        <a:rPr lang="en-US" sz="1050" dirty="0">
                          <a:solidFill>
                            <a:schemeClr val="bg1"/>
                          </a:solidFill>
                        </a:rPr>
                        <a:t>137</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chair of the board also chair shareholder meetings?</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Having the board chair preside over shareholder meetings reinforces accountability and provides continuity between governance decisions and shareholder communication.</a:t>
                      </a:r>
                    </a:p>
                  </a:txBody>
                  <a:tcPr marL="68580" marR="68580" marT="0" marB="0">
                    <a:solidFill>
                      <a:srgbClr val="FBEBE8"/>
                    </a:solidFill>
                  </a:tcPr>
                </a:tc>
                <a:tc>
                  <a:txBody>
                    <a:bodyPr/>
                    <a:lstStyle/>
                    <a:p>
                      <a:pPr marL="0" marR="0">
                        <a:lnSpc>
                          <a:spcPct val="107000"/>
                        </a:lnSpc>
                        <a:spcAft>
                          <a:spcPts val="800"/>
                        </a:spcAft>
                        <a:buNone/>
                      </a:pPr>
                      <a:endParaRPr lang="en-US" sz="1050" dirty="0"/>
                    </a:p>
                  </a:txBody>
                  <a:tcPr marL="0" marR="0" marT="0" marB="0" anchor="ctr">
                    <a:solidFill>
                      <a:srgbClr val="FBEBE8"/>
                    </a:solidFill>
                  </a:tcPr>
                </a:tc>
                <a:extLst>
                  <a:ext uri="{0D108BD9-81ED-4DB2-BD59-A6C34878D82A}">
                    <a16:rowId xmlns:a16="http://schemas.microsoft.com/office/drawing/2014/main" val="214049303"/>
                  </a:ext>
                </a:extLst>
              </a:tr>
              <a:tr h="202865">
                <a:tc>
                  <a:txBody>
                    <a:bodyPr/>
                    <a:lstStyle/>
                    <a:p>
                      <a:pPr algn="ctr"/>
                      <a:r>
                        <a:rPr lang="en-US" sz="1050" dirty="0">
                          <a:solidFill>
                            <a:schemeClr val="bg1"/>
                          </a:solidFill>
                        </a:rPr>
                        <a:t>138</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Can shareholders holding at least 5% to 10% of the shares propose agenda items?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Allowing shareholders to propose agenda items gives them a voice in shaping the discussion and addressing issues that are important to them. This practice supports engagement and inclusiveness in governance.</a:t>
                      </a:r>
                    </a:p>
                  </a:txBody>
                  <a:tcPr marL="68580" marR="68580" marT="0" marB="0">
                    <a:solidFill>
                      <a:srgbClr val="DCEAF7"/>
                    </a:solidFill>
                  </a:tcPr>
                </a:tc>
                <a:tc>
                  <a:txBody>
                    <a:bodyPr/>
                    <a:lstStyle/>
                    <a:p>
                      <a:pPr marL="0" marR="0">
                        <a:lnSpc>
                          <a:spcPct val="107000"/>
                        </a:lnSpc>
                        <a:spcAft>
                          <a:spcPts val="800"/>
                        </a:spcAft>
                        <a:buNone/>
                      </a:pPr>
                      <a:endParaRPr lang="en-US" sz="1050" dirty="0"/>
                    </a:p>
                  </a:txBody>
                  <a:tcPr marL="0" marR="0" marT="0" marB="0" anchor="ctr">
                    <a:solidFill>
                      <a:srgbClr val="DCEAF7"/>
                    </a:solidFill>
                  </a:tcPr>
                </a:tc>
                <a:extLst>
                  <a:ext uri="{0D108BD9-81ED-4DB2-BD59-A6C34878D82A}">
                    <a16:rowId xmlns:a16="http://schemas.microsoft.com/office/drawing/2014/main" val="297039821"/>
                  </a:ext>
                </a:extLst>
              </a:tr>
              <a:tr h="202865">
                <a:tc>
                  <a:txBody>
                    <a:bodyPr/>
                    <a:lstStyle/>
                    <a:p>
                      <a:pPr algn="ctr"/>
                      <a:r>
                        <a:rPr lang="en-US" sz="1050" dirty="0">
                          <a:solidFill>
                            <a:schemeClr val="bg1"/>
                          </a:solidFill>
                        </a:rPr>
                        <a:t>139</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Can shareholders propose candidates for the board?</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Shareholders with the ability to propose candidates can influence board composition, ensuring a diversity of perspectives and alignment with shareholder interests. This process typically follows established nomination procedures.</a:t>
                      </a:r>
                    </a:p>
                  </a:txBody>
                  <a:tcPr marL="68580" marR="68580" marT="0" marB="0">
                    <a:solidFill>
                      <a:srgbClr val="F7D5CD"/>
                    </a:solidFill>
                  </a:tcPr>
                </a:tc>
                <a:tc>
                  <a:txBody>
                    <a:bodyPr/>
                    <a:lstStyle/>
                    <a:p>
                      <a:pPr marL="0" marR="0">
                        <a:lnSpc>
                          <a:spcPct val="107000"/>
                        </a:lnSpc>
                        <a:spcAft>
                          <a:spcPts val="800"/>
                        </a:spcAft>
                        <a:buNone/>
                      </a:pPr>
                      <a:endParaRPr lang="en-US" sz="1050" dirty="0"/>
                    </a:p>
                  </a:txBody>
                  <a:tcPr marL="0" marR="0" marT="0" marB="0" anchor="ctr">
                    <a:solidFill>
                      <a:srgbClr val="F7D5CD"/>
                    </a:solidFill>
                  </a:tcPr>
                </a:tc>
                <a:extLst>
                  <a:ext uri="{0D108BD9-81ED-4DB2-BD59-A6C34878D82A}">
                    <a16:rowId xmlns:a16="http://schemas.microsoft.com/office/drawing/2014/main" val="2380700339"/>
                  </a:ext>
                </a:extLst>
              </a:tr>
            </a:tbl>
          </a:graphicData>
        </a:graphic>
      </p:graphicFrame>
      <p:sp>
        <p:nvSpPr>
          <p:cNvPr id="3" name="Slide Number Placeholder 2">
            <a:extLst>
              <a:ext uri="{FF2B5EF4-FFF2-40B4-BE49-F238E27FC236}">
                <a16:creationId xmlns:a16="http://schemas.microsoft.com/office/drawing/2014/main" id="{14645AD7-CA19-7B03-7CB1-8B83D316331A}"/>
              </a:ext>
            </a:extLst>
          </p:cNvPr>
          <p:cNvSpPr>
            <a:spLocks noGrp="1"/>
          </p:cNvSpPr>
          <p:nvPr>
            <p:ph type="sldNum" sz="quarter" idx="12"/>
          </p:nvPr>
        </p:nvSpPr>
        <p:spPr/>
        <p:txBody>
          <a:bodyPr/>
          <a:lstStyle/>
          <a:p>
            <a:fld id="{056876B3-6861-41A9-AE4A-FB0744D39801}" type="slidenum">
              <a:rPr lang="en-US" smtClean="0"/>
              <a:t>48</a:t>
            </a:fld>
            <a:endParaRPr lang="en-US" dirty="0"/>
          </a:p>
        </p:txBody>
      </p:sp>
    </p:spTree>
    <p:extLst>
      <p:ext uri="{BB962C8B-B14F-4D97-AF65-F5344CB8AC3E}">
        <p14:creationId xmlns:p14="http://schemas.microsoft.com/office/powerpoint/2010/main" val="386587126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5B977-9EC2-A0ED-2059-11A57ED1CC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044A26-514B-D1C5-30E2-9C72CE6E53D6}"/>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91D4DA46-DD81-976F-E743-D602B0151760}"/>
              </a:ext>
            </a:extLst>
          </p:cNvPr>
          <p:cNvGraphicFramePr>
            <a:graphicFrameLocks noGrp="1"/>
          </p:cNvGraphicFramePr>
          <p:nvPr>
            <p:ph idx="1"/>
            <p:extLst>
              <p:ext uri="{D42A27DB-BD31-4B8C-83A1-F6EECF244321}">
                <p14:modId xmlns:p14="http://schemas.microsoft.com/office/powerpoint/2010/main" val="1090128810"/>
              </p:ext>
            </p:extLst>
          </p:nvPr>
        </p:nvGraphicFramePr>
        <p:xfrm>
          <a:off x="628650" y="629055"/>
          <a:ext cx="8080849" cy="5813743"/>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140</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40" dirty="0"/>
                        <a:t>Is participation facilitated through proxy appointments or online voting where legally permitted?</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40" dirty="0"/>
                        <a:t>Proxy appointments and online voting enable shareholders to participate in decision-making even if they cannot attend the meeting in person. These mechanisms ensure broad engagement and accessibility.</a:t>
                      </a:r>
                    </a:p>
                  </a:txBody>
                  <a:tcPr marL="68580" marR="68580" marT="0" marB="0">
                    <a:solidFill>
                      <a:srgbClr val="FBEBE8"/>
                    </a:solidFill>
                  </a:tcPr>
                </a:tc>
                <a:tc>
                  <a:txBody>
                    <a:bodyPr/>
                    <a:lstStyle/>
                    <a:p>
                      <a:pPr marL="0" marR="0">
                        <a:lnSpc>
                          <a:spcPct val="107000"/>
                        </a:lnSpc>
                        <a:spcAft>
                          <a:spcPts val="800"/>
                        </a:spcAft>
                        <a:buNone/>
                      </a:pPr>
                      <a:endParaRPr lang="en-US" sz="1050" dirty="0"/>
                    </a:p>
                  </a:txBody>
                  <a:tcPr marL="0" marR="0" marT="0" marB="0" anchor="ctr">
                    <a:solidFill>
                      <a:srgbClr val="FBEBE8"/>
                    </a:solidFill>
                  </a:tcPr>
                </a:tc>
                <a:extLst>
                  <a:ext uri="{0D108BD9-81ED-4DB2-BD59-A6C34878D82A}">
                    <a16:rowId xmlns:a16="http://schemas.microsoft.com/office/drawing/2014/main" val="2155523986"/>
                  </a:ext>
                </a:extLst>
              </a:tr>
              <a:tr h="202865">
                <a:tc>
                  <a:txBody>
                    <a:bodyPr/>
                    <a:lstStyle/>
                    <a:p>
                      <a:pPr algn="ctr"/>
                      <a:r>
                        <a:rPr lang="en-US" sz="1050" dirty="0">
                          <a:solidFill>
                            <a:schemeClr val="bg1"/>
                          </a:solidFill>
                        </a:rPr>
                        <a:t>141</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40" dirty="0"/>
                        <a:t>Are shareholders with conflicts of interest required to disclose the conflict and refrain from voting?</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40" dirty="0"/>
                        <a:t>Shareholders with conflicts of interest should declare their conflict and abstain from voting on affected matters to uphold fairness and prevent biased decision-making. This practice aligns with governance standards to mitigate risks of undue influence.</a:t>
                      </a:r>
                    </a:p>
                  </a:txBody>
                  <a:tcPr marL="68580" marR="68580" marT="0" marB="0">
                    <a:solidFill>
                      <a:srgbClr val="DCEAF7"/>
                    </a:solidFill>
                  </a:tcPr>
                </a:tc>
                <a:tc>
                  <a:txBody>
                    <a:bodyPr/>
                    <a:lstStyle/>
                    <a:p>
                      <a:pPr marL="0" marR="0">
                        <a:lnSpc>
                          <a:spcPct val="107000"/>
                        </a:lnSpc>
                        <a:spcAft>
                          <a:spcPts val="800"/>
                        </a:spcAft>
                        <a:buNone/>
                      </a:pPr>
                      <a:endParaRPr lang="en-US" sz="1050" dirty="0"/>
                    </a:p>
                  </a:txBody>
                  <a:tcPr marL="0" marR="0" marT="0" marB="0" anchor="ctr">
                    <a:solidFill>
                      <a:srgbClr val="DCEAF7"/>
                    </a:solidFill>
                  </a:tcPr>
                </a:tc>
                <a:extLst>
                  <a:ext uri="{0D108BD9-81ED-4DB2-BD59-A6C34878D82A}">
                    <a16:rowId xmlns:a16="http://schemas.microsoft.com/office/drawing/2014/main" val="3657996577"/>
                  </a:ext>
                </a:extLst>
              </a:tr>
              <a:tr h="202865">
                <a:tc>
                  <a:txBody>
                    <a:bodyPr/>
                    <a:lstStyle/>
                    <a:p>
                      <a:pPr algn="ctr"/>
                      <a:r>
                        <a:rPr lang="en-US" sz="1050" dirty="0">
                          <a:solidFill>
                            <a:schemeClr val="bg1"/>
                          </a:solidFill>
                        </a:rPr>
                        <a:t>142</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40" dirty="0"/>
                        <a:t>Does the company provide an investor relations channel for clarifying questions ahead of meetings?</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40" dirty="0"/>
                        <a:t>An investor relations channel allows shareholders to ask questions and receive answers in advance of the meeting. This fosters informed participation and ensures that all stakeholders are equipped with the necessary context.</a:t>
                      </a:r>
                    </a:p>
                  </a:txBody>
                  <a:tcPr marL="68580" marR="68580" marT="0" marB="0">
                    <a:solidFill>
                      <a:srgbClr val="F7D5CD"/>
                    </a:solidFill>
                  </a:tcPr>
                </a:tc>
                <a:tc>
                  <a:txBody>
                    <a:bodyPr/>
                    <a:lstStyle/>
                    <a:p>
                      <a:pPr marL="0" marR="0">
                        <a:lnSpc>
                          <a:spcPct val="107000"/>
                        </a:lnSpc>
                        <a:spcAft>
                          <a:spcPts val="800"/>
                        </a:spcAft>
                        <a:buNone/>
                      </a:pPr>
                      <a:endParaRPr lang="en-US" sz="1050" dirty="0"/>
                    </a:p>
                  </a:txBody>
                  <a:tcPr marL="0" marR="0" marT="0" marB="0" anchor="ctr">
                    <a:solidFill>
                      <a:srgbClr val="F7D5CD"/>
                    </a:solidFill>
                  </a:tcPr>
                </a:tc>
                <a:extLst>
                  <a:ext uri="{0D108BD9-81ED-4DB2-BD59-A6C34878D82A}">
                    <a16:rowId xmlns:a16="http://schemas.microsoft.com/office/drawing/2014/main" val="3735119384"/>
                  </a:ext>
                </a:extLst>
              </a:tr>
              <a:tr h="202865">
                <a:tc>
                  <a:txBody>
                    <a:bodyPr/>
                    <a:lstStyle/>
                    <a:p>
                      <a:pPr algn="ctr"/>
                      <a:r>
                        <a:rPr lang="en-US" sz="1050" dirty="0">
                          <a:solidFill>
                            <a:schemeClr val="bg1"/>
                          </a:solidFill>
                        </a:rPr>
                        <a:t>143</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40" dirty="0"/>
                        <a:t>Are shareholder questions and responses disclosed to all shareholders?</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40" dirty="0"/>
                        <a:t>Disclosing questions and responses promotes transparency and ensures all shareholders have equal access to the same information, fostering trust and reducing information asymmetry.</a:t>
                      </a:r>
                    </a:p>
                  </a:txBody>
                  <a:tcPr marL="68580" marR="68580" marT="0" marB="0">
                    <a:solidFill>
                      <a:srgbClr val="FBEBE8"/>
                    </a:solidFill>
                  </a:tcPr>
                </a:tc>
                <a:tc>
                  <a:txBody>
                    <a:bodyPr/>
                    <a:lstStyle/>
                    <a:p>
                      <a:pPr marL="0" marR="0">
                        <a:lnSpc>
                          <a:spcPct val="107000"/>
                        </a:lnSpc>
                        <a:spcAft>
                          <a:spcPts val="800"/>
                        </a:spcAft>
                        <a:buNone/>
                      </a:pPr>
                      <a:endParaRPr lang="en-US" sz="1050" dirty="0"/>
                    </a:p>
                  </a:txBody>
                  <a:tcPr marL="0" marR="0" marT="0" marB="0" anchor="ctr">
                    <a:solidFill>
                      <a:srgbClr val="FBEBE8"/>
                    </a:solidFill>
                  </a:tcPr>
                </a:tc>
                <a:extLst>
                  <a:ext uri="{0D108BD9-81ED-4DB2-BD59-A6C34878D82A}">
                    <a16:rowId xmlns:a16="http://schemas.microsoft.com/office/drawing/2014/main" val="214049303"/>
                  </a:ext>
                </a:extLst>
              </a:tr>
              <a:tr h="202865">
                <a:tc gridSpan="4">
                  <a:txBody>
                    <a:bodyPr/>
                    <a:lstStyle/>
                    <a:p>
                      <a:pPr algn="l"/>
                      <a:r>
                        <a:rPr lang="en-US" sz="1050" b="1" dirty="0">
                          <a:solidFill>
                            <a:schemeClr val="bg1"/>
                          </a:solidFill>
                        </a:rPr>
                        <a:t>F. Governance of Stakeholder Engagement</a:t>
                      </a:r>
                    </a:p>
                  </a:txBody>
                  <a:tcPr>
                    <a:solidFill>
                      <a:schemeClr val="tx2">
                        <a:lumMod val="50000"/>
                        <a:lumOff val="50000"/>
                      </a:schemeClr>
                    </a:solidFill>
                  </a:tcPr>
                </a:tc>
                <a:tc hMerge="1">
                  <a:txBody>
                    <a:bodyPr/>
                    <a:lstStyle/>
                    <a:p>
                      <a:pPr marL="0" marR="0" lvl="0" indent="0" algn="just">
                        <a:lnSpc>
                          <a:spcPct val="107000"/>
                        </a:lnSpc>
                        <a:spcBef>
                          <a:spcPts val="200"/>
                        </a:spcBef>
                        <a:spcAft>
                          <a:spcPts val="200"/>
                        </a:spcAft>
                        <a:buSzPts val="1000"/>
                        <a:buFont typeface="+mj-lt"/>
                        <a:buNone/>
                      </a:pPr>
                      <a:endParaRPr lang="en-US" sz="1050" dirty="0"/>
                    </a:p>
                  </a:txBody>
                  <a:tcPr marL="68580" marR="68580" marT="0" marB="0">
                    <a:solidFill>
                      <a:srgbClr val="DCEAF7"/>
                    </a:solidFill>
                  </a:tcPr>
                </a:tc>
                <a:tc hMerge="1">
                  <a:txBody>
                    <a:bodyPr/>
                    <a:lstStyle/>
                    <a:p>
                      <a:pPr marL="0" marR="0" algn="just">
                        <a:lnSpc>
                          <a:spcPct val="107000"/>
                        </a:lnSpc>
                        <a:spcBef>
                          <a:spcPts val="200"/>
                        </a:spcBef>
                        <a:spcAft>
                          <a:spcPts val="200"/>
                        </a:spcAft>
                        <a:buNone/>
                      </a:pPr>
                      <a:endParaRPr lang="en-US" sz="1050" dirty="0"/>
                    </a:p>
                  </a:txBody>
                  <a:tcPr marL="68580" marR="68580" marT="0" marB="0">
                    <a:solidFill>
                      <a:srgbClr val="DCEAF7"/>
                    </a:solidFill>
                  </a:tcPr>
                </a:tc>
                <a:tc hMerge="1">
                  <a:txBody>
                    <a:bodyPr/>
                    <a:lstStyle/>
                    <a:p>
                      <a:pPr marL="0" marR="0" algn="just">
                        <a:lnSpc>
                          <a:spcPct val="107000"/>
                        </a:lnSpc>
                        <a:spcBef>
                          <a:spcPts val="200"/>
                        </a:spcBef>
                        <a:spcAft>
                          <a:spcPts val="200"/>
                        </a:spcAft>
                        <a:buNone/>
                      </a:pPr>
                      <a:endParaRPr lang="en-US" sz="1050" dirty="0"/>
                    </a:p>
                  </a:txBody>
                  <a:tcPr marL="68580" marR="68580" marT="0" marB="0">
                    <a:solidFill>
                      <a:srgbClr val="DCEAF7"/>
                    </a:solidFill>
                  </a:tcPr>
                </a:tc>
                <a:extLst>
                  <a:ext uri="{0D108BD9-81ED-4DB2-BD59-A6C34878D82A}">
                    <a16:rowId xmlns:a16="http://schemas.microsoft.com/office/drawing/2014/main" val="2352113626"/>
                  </a:ext>
                </a:extLst>
              </a:tr>
              <a:tr h="202865">
                <a:tc gridSpan="4">
                  <a:txBody>
                    <a:bodyPr/>
                    <a:lstStyle/>
                    <a:p>
                      <a:pPr algn="l"/>
                      <a:r>
                        <a:rPr lang="en-US" sz="1050" dirty="0">
                          <a:solidFill>
                            <a:schemeClr val="bg1"/>
                          </a:solidFill>
                        </a:rPr>
                        <a:t>Stakeholder Mapping</a:t>
                      </a:r>
                    </a:p>
                  </a:txBody>
                  <a:tcPr>
                    <a:solidFill>
                      <a:schemeClr val="tx2">
                        <a:lumMod val="50000"/>
                        <a:lumOff val="5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04877495"/>
                  </a:ext>
                </a:extLst>
              </a:tr>
              <a:tr h="202865">
                <a:tc>
                  <a:txBody>
                    <a:bodyPr/>
                    <a:lstStyle/>
                    <a:p>
                      <a:pPr algn="ctr"/>
                      <a:r>
                        <a:rPr lang="en-US" sz="1050" dirty="0">
                          <a:solidFill>
                            <a:schemeClr val="bg1"/>
                          </a:solidFill>
                        </a:rPr>
                        <a:t>144</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40" dirty="0"/>
                        <a:t>Does the company have in place a formal stakeholder mapping process to identify key stakeholders, which comprises an expanded definition of stakeholders (contracted workers, primary supply chain workers, neighboring projects, and international nongovernmental organizations and CSOs, as applicable)?</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40" dirty="0"/>
                        <a:t>Proactively identifying key stakeholders ensures the company is aware of all parties that influence or are influenced by its activities and determines which specific groups to target and prioritize. This approach enables the company to manage risks, foster trust, and create shared value for both the business and its stakeholders. A formal stakeholder mapping process with an expanded definition ensures the company is proactive, inclusive, and strategic in addressing the complexities of its operations and their broader impacts.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 </a:t>
                      </a:r>
                    </a:p>
                  </a:txBody>
                  <a:tcPr marL="68580" marR="68580" marT="0" marB="0">
                    <a:solidFill>
                      <a:srgbClr val="DCEAF7"/>
                    </a:solidFill>
                  </a:tcPr>
                </a:tc>
                <a:extLst>
                  <a:ext uri="{0D108BD9-81ED-4DB2-BD59-A6C34878D82A}">
                    <a16:rowId xmlns:a16="http://schemas.microsoft.com/office/drawing/2014/main" val="3123391746"/>
                  </a:ext>
                </a:extLst>
              </a:tr>
            </a:tbl>
          </a:graphicData>
        </a:graphic>
      </p:graphicFrame>
      <p:sp>
        <p:nvSpPr>
          <p:cNvPr id="3" name="Slide Number Placeholder 2">
            <a:extLst>
              <a:ext uri="{FF2B5EF4-FFF2-40B4-BE49-F238E27FC236}">
                <a16:creationId xmlns:a16="http://schemas.microsoft.com/office/drawing/2014/main" id="{7503C03D-2922-21F6-00E5-2E96D2CD6B92}"/>
              </a:ext>
            </a:extLst>
          </p:cNvPr>
          <p:cNvSpPr>
            <a:spLocks noGrp="1"/>
          </p:cNvSpPr>
          <p:nvPr>
            <p:ph type="sldNum" sz="quarter" idx="12"/>
          </p:nvPr>
        </p:nvSpPr>
        <p:spPr/>
        <p:txBody>
          <a:bodyPr/>
          <a:lstStyle/>
          <a:p>
            <a:fld id="{056876B3-6861-41A9-AE4A-FB0744D39801}" type="slidenum">
              <a:rPr lang="en-US" smtClean="0"/>
              <a:t>49</a:t>
            </a:fld>
            <a:endParaRPr lang="en-US" dirty="0"/>
          </a:p>
        </p:txBody>
      </p:sp>
    </p:spTree>
    <p:extLst>
      <p:ext uri="{BB962C8B-B14F-4D97-AF65-F5344CB8AC3E}">
        <p14:creationId xmlns:p14="http://schemas.microsoft.com/office/powerpoint/2010/main" val="14571183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D8746F-6549-EC9F-4A12-E9FFC402A1E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3355D8-2F7F-B4AD-2BD8-973D573DA3B2}"/>
              </a:ext>
            </a:extLst>
          </p:cNvPr>
          <p:cNvSpPr>
            <a:spLocks noGrp="1"/>
          </p:cNvSpPr>
          <p:nvPr>
            <p:ph idx="1"/>
          </p:nvPr>
        </p:nvSpPr>
        <p:spPr>
          <a:xfrm>
            <a:off x="628650" y="1057073"/>
            <a:ext cx="7886700" cy="4944793"/>
          </a:xfrm>
        </p:spPr>
        <p:txBody>
          <a:bodyPr>
            <a:normAutofit/>
          </a:bodyPr>
          <a:lstStyle/>
          <a:p>
            <a:pPr marL="344488" lvl="0" indent="-344488">
              <a:spcBef>
                <a:spcPts val="300"/>
              </a:spcBef>
              <a:buFont typeface="+mj-lt"/>
              <a:buAutoNum type="arabicPeriod" startAt="28"/>
            </a:pPr>
            <a:r>
              <a:rPr lang="en-US" sz="950" dirty="0">
                <a:solidFill>
                  <a:schemeClr val="tx2">
                    <a:lumMod val="50000"/>
                    <a:lumOff val="50000"/>
                  </a:schemeClr>
                </a:solidFill>
              </a:rPr>
              <a:t>Board charter</a:t>
            </a:r>
          </a:p>
          <a:p>
            <a:pPr marL="344488" lvl="0" indent="-344488">
              <a:spcBef>
                <a:spcPts val="300"/>
              </a:spcBef>
              <a:buFont typeface="+mj-lt"/>
              <a:buAutoNum type="arabicPeriod" startAt="28"/>
            </a:pPr>
            <a:r>
              <a:rPr lang="en-US" sz="950" dirty="0"/>
              <a:t>Board nomination policy</a:t>
            </a:r>
          </a:p>
          <a:p>
            <a:pPr marL="344488" lvl="0" indent="-344488">
              <a:spcBef>
                <a:spcPts val="300"/>
              </a:spcBef>
              <a:buFont typeface="+mj-lt"/>
              <a:buAutoNum type="arabicPeriod" startAt="28"/>
            </a:pPr>
            <a:r>
              <a:rPr lang="en-US" sz="950" dirty="0">
                <a:solidFill>
                  <a:schemeClr val="tx2">
                    <a:lumMod val="50000"/>
                    <a:lumOff val="50000"/>
                  </a:schemeClr>
                </a:solidFill>
              </a:rPr>
              <a:t>Board committee charters or by-laws (audit, risk, corporate governance, nomination, remuneration, ESG/sustainability)</a:t>
            </a:r>
          </a:p>
          <a:p>
            <a:pPr marL="344488" lvl="0" indent="-344488">
              <a:spcBef>
                <a:spcPts val="300"/>
              </a:spcBef>
              <a:buFont typeface="+mj-lt"/>
              <a:buAutoNum type="arabicPeriod" startAt="28"/>
            </a:pPr>
            <a:r>
              <a:rPr lang="en-US" sz="950" dirty="0">
                <a:solidFill>
                  <a:schemeClr val="tx2">
                    <a:lumMod val="50000"/>
                    <a:lumOff val="50000"/>
                  </a:schemeClr>
                </a:solidFill>
              </a:rPr>
              <a:t>Annual calendar of board and committee meetings</a:t>
            </a:r>
          </a:p>
          <a:p>
            <a:pPr marL="344488" lvl="0" indent="-344488">
              <a:spcBef>
                <a:spcPts val="300"/>
              </a:spcBef>
              <a:buFont typeface="+mj-lt"/>
              <a:buAutoNum type="arabicPeriod" startAt="28"/>
            </a:pPr>
            <a:r>
              <a:rPr lang="en-US" sz="950" dirty="0"/>
              <a:t>Remuneration policy</a:t>
            </a:r>
          </a:p>
          <a:p>
            <a:pPr marL="344488" lvl="0" indent="-344488">
              <a:spcBef>
                <a:spcPts val="300"/>
              </a:spcBef>
              <a:buFont typeface="+mj-lt"/>
              <a:buAutoNum type="arabicPeriod" startAt="28"/>
            </a:pPr>
            <a:r>
              <a:rPr lang="en-US" sz="950" dirty="0"/>
              <a:t>Board meeting agendas for the last year</a:t>
            </a:r>
          </a:p>
          <a:p>
            <a:pPr marL="344488" lvl="0" indent="-344488">
              <a:spcBef>
                <a:spcPts val="300"/>
              </a:spcBef>
              <a:buFont typeface="+mj-lt"/>
              <a:buAutoNum type="arabicPeriod" startAt="28"/>
            </a:pPr>
            <a:r>
              <a:rPr lang="en-US" sz="950" dirty="0"/>
              <a:t>Board committee meeting agendas for the last year</a:t>
            </a:r>
          </a:p>
          <a:p>
            <a:pPr marL="344488" lvl="0" indent="-344488">
              <a:spcBef>
                <a:spcPts val="300"/>
              </a:spcBef>
              <a:buFont typeface="+mj-lt"/>
              <a:buAutoNum type="arabicPeriod" startAt="28"/>
            </a:pPr>
            <a:r>
              <a:rPr lang="en-US" sz="950" dirty="0">
                <a:solidFill>
                  <a:schemeClr val="tx2">
                    <a:lumMod val="50000"/>
                    <a:lumOff val="50000"/>
                  </a:schemeClr>
                </a:solidFill>
              </a:rPr>
              <a:t>Minutes of the most recent four board meetings</a:t>
            </a:r>
          </a:p>
          <a:p>
            <a:pPr marL="344488" lvl="0" indent="-344488">
              <a:spcBef>
                <a:spcPts val="300"/>
              </a:spcBef>
              <a:buFont typeface="+mj-lt"/>
              <a:buAutoNum type="arabicPeriod" startAt="28"/>
            </a:pPr>
            <a:r>
              <a:rPr lang="en-US" sz="950" dirty="0">
                <a:solidFill>
                  <a:schemeClr val="tx2">
                    <a:lumMod val="50000"/>
                    <a:lumOff val="50000"/>
                  </a:schemeClr>
                </a:solidFill>
              </a:rPr>
              <a:t>Minutes of the most recent committee meetings</a:t>
            </a:r>
          </a:p>
          <a:p>
            <a:pPr marL="344488" lvl="0" indent="-344488">
              <a:spcBef>
                <a:spcPts val="300"/>
              </a:spcBef>
              <a:buFont typeface="+mj-lt"/>
              <a:buAutoNum type="arabicPeriod" startAt="28"/>
            </a:pPr>
            <a:r>
              <a:rPr lang="en-US" sz="950" dirty="0">
                <a:solidFill>
                  <a:schemeClr val="tx2">
                    <a:lumMod val="50000"/>
                    <a:lumOff val="50000"/>
                  </a:schemeClr>
                </a:solidFill>
              </a:rPr>
              <a:t>Internal control manual</a:t>
            </a:r>
          </a:p>
          <a:p>
            <a:pPr marL="344488" lvl="0" indent="-344488">
              <a:spcBef>
                <a:spcPts val="300"/>
              </a:spcBef>
              <a:buFont typeface="+mj-lt"/>
              <a:buAutoNum type="arabicPeriod" startAt="28"/>
            </a:pPr>
            <a:r>
              <a:rPr lang="en-US" sz="950" dirty="0">
                <a:solidFill>
                  <a:schemeClr val="tx2">
                    <a:lumMod val="50000"/>
                    <a:lumOff val="50000"/>
                  </a:schemeClr>
                </a:solidFill>
              </a:rPr>
              <a:t>Internal audit charter</a:t>
            </a:r>
          </a:p>
          <a:p>
            <a:pPr marL="344488" lvl="0" indent="-344488">
              <a:spcBef>
                <a:spcPts val="300"/>
              </a:spcBef>
              <a:buFont typeface="+mj-lt"/>
              <a:buAutoNum type="arabicPeriod" startAt="28"/>
            </a:pPr>
            <a:r>
              <a:rPr lang="en-US" sz="950" dirty="0">
                <a:solidFill>
                  <a:schemeClr val="tx2">
                    <a:lumMod val="50000"/>
                    <a:lumOff val="50000"/>
                  </a:schemeClr>
                </a:solidFill>
              </a:rPr>
              <a:t>Annual Plan for Internal Audit for the current and previous year</a:t>
            </a:r>
          </a:p>
          <a:p>
            <a:pPr marL="344488" lvl="0" indent="-344488">
              <a:spcBef>
                <a:spcPts val="300"/>
              </a:spcBef>
              <a:buFont typeface="+mj-lt"/>
              <a:buAutoNum type="arabicPeriod" startAt="28"/>
            </a:pPr>
            <a:r>
              <a:rPr lang="en-US" sz="950" dirty="0">
                <a:solidFill>
                  <a:schemeClr val="tx2">
                    <a:lumMod val="50000"/>
                    <a:lumOff val="50000"/>
                  </a:schemeClr>
                </a:solidFill>
              </a:rPr>
              <a:t>3 sample Internal Audit Reports</a:t>
            </a:r>
          </a:p>
          <a:p>
            <a:pPr marL="344488" lvl="0" indent="-344488">
              <a:spcBef>
                <a:spcPts val="300"/>
              </a:spcBef>
              <a:buFont typeface="+mj-lt"/>
              <a:buAutoNum type="arabicPeriod" startAt="28"/>
            </a:pPr>
            <a:r>
              <a:rPr lang="en-US" sz="950" dirty="0">
                <a:solidFill>
                  <a:schemeClr val="tx2">
                    <a:lumMod val="50000"/>
                    <a:lumOff val="50000"/>
                  </a:schemeClr>
                </a:solidFill>
              </a:rPr>
              <a:t>Risk management function charter / by-laws</a:t>
            </a:r>
          </a:p>
          <a:p>
            <a:pPr marL="344488" lvl="0" indent="-344488">
              <a:spcBef>
                <a:spcPts val="300"/>
              </a:spcBef>
              <a:buFont typeface="+mj-lt"/>
              <a:buAutoNum type="arabicPeriod" startAt="28"/>
            </a:pPr>
            <a:r>
              <a:rPr lang="en-US" sz="950" dirty="0"/>
              <a:t>Risk appetite statement</a:t>
            </a:r>
          </a:p>
          <a:p>
            <a:pPr marL="344488" lvl="0" indent="-344488">
              <a:spcBef>
                <a:spcPts val="300"/>
              </a:spcBef>
              <a:buFont typeface="+mj-lt"/>
              <a:buAutoNum type="arabicPeriod" startAt="28"/>
            </a:pPr>
            <a:r>
              <a:rPr lang="en-US" sz="950" dirty="0">
                <a:solidFill>
                  <a:schemeClr val="tx2">
                    <a:lumMod val="50000"/>
                    <a:lumOff val="50000"/>
                  </a:schemeClr>
                </a:solidFill>
              </a:rPr>
              <a:t>Compliance department charter / by-laws and compliance manual</a:t>
            </a:r>
          </a:p>
          <a:p>
            <a:pPr marL="344488" lvl="0" indent="-344488">
              <a:spcBef>
                <a:spcPts val="300"/>
              </a:spcBef>
              <a:buFont typeface="+mj-lt"/>
              <a:buAutoNum type="arabicPeriod" startAt="28"/>
            </a:pPr>
            <a:r>
              <a:rPr lang="en-US" sz="950" dirty="0"/>
              <a:t>Compliance training register</a:t>
            </a:r>
          </a:p>
          <a:p>
            <a:pPr marL="344488" lvl="0" indent="-344488">
              <a:spcBef>
                <a:spcPts val="300"/>
              </a:spcBef>
              <a:buFont typeface="+mj-lt"/>
              <a:buAutoNum type="arabicPeriod" startAt="28"/>
            </a:pPr>
            <a:r>
              <a:rPr lang="en-US" sz="950" dirty="0">
                <a:solidFill>
                  <a:schemeClr val="tx2">
                    <a:lumMod val="50000"/>
                    <a:lumOff val="50000"/>
                  </a:schemeClr>
                </a:solidFill>
              </a:rPr>
              <a:t>Annual reports for the last three years (if any/available)</a:t>
            </a:r>
          </a:p>
          <a:p>
            <a:pPr marL="344488" lvl="0" indent="-344488">
              <a:spcBef>
                <a:spcPts val="300"/>
              </a:spcBef>
              <a:buFont typeface="+mj-lt"/>
              <a:buAutoNum type="arabicPeriod" startAt="28"/>
            </a:pPr>
            <a:r>
              <a:rPr lang="en-US" sz="950" dirty="0"/>
              <a:t>Sustainability reports for the last three years (if any/available)</a:t>
            </a:r>
          </a:p>
          <a:p>
            <a:pPr marL="344488" lvl="0" indent="-344488">
              <a:spcBef>
                <a:spcPts val="300"/>
              </a:spcBef>
              <a:buFont typeface="+mj-lt"/>
              <a:buAutoNum type="arabicPeriod" startAt="28"/>
            </a:pPr>
            <a:r>
              <a:rPr lang="en-US" sz="950" dirty="0">
                <a:solidFill>
                  <a:schemeClr val="tx2">
                    <a:lumMod val="50000"/>
                    <a:lumOff val="50000"/>
                  </a:schemeClr>
                </a:solidFill>
              </a:rPr>
              <a:t>Audited financial statements for the last three years, with auditor opinion</a:t>
            </a:r>
          </a:p>
          <a:p>
            <a:pPr marL="344488" lvl="0" indent="-344488">
              <a:spcBef>
                <a:spcPts val="300"/>
              </a:spcBef>
              <a:buFont typeface="+mj-lt"/>
              <a:buAutoNum type="arabicPeriod" startAt="28"/>
            </a:pPr>
            <a:r>
              <a:rPr lang="en-US" sz="950" dirty="0">
                <a:solidFill>
                  <a:schemeClr val="tx2">
                    <a:lumMod val="50000"/>
                    <a:lumOff val="50000"/>
                  </a:schemeClr>
                </a:solidFill>
              </a:rPr>
              <a:t>Management letters for the last three years</a:t>
            </a:r>
          </a:p>
          <a:p>
            <a:pPr marL="344488" lvl="0" indent="-344488">
              <a:spcBef>
                <a:spcPts val="300"/>
              </a:spcBef>
              <a:buFont typeface="+mj-lt"/>
              <a:buAutoNum type="arabicPeriod" startAt="28"/>
            </a:pPr>
            <a:r>
              <a:rPr lang="en-US" sz="950" dirty="0"/>
              <a:t>Disclosure policy</a:t>
            </a:r>
          </a:p>
          <a:p>
            <a:pPr marL="344488" lvl="0" indent="-344488">
              <a:spcBef>
                <a:spcPts val="300"/>
              </a:spcBef>
              <a:buFont typeface="+mj-lt"/>
              <a:buAutoNum type="arabicPeriod" startAt="28"/>
            </a:pPr>
            <a:r>
              <a:rPr lang="en-US" sz="950" dirty="0"/>
              <a:t>Communications policy</a:t>
            </a:r>
          </a:p>
          <a:p>
            <a:pPr marL="344488" lvl="0" indent="-344488">
              <a:spcBef>
                <a:spcPts val="300"/>
              </a:spcBef>
              <a:buFont typeface="+mj-lt"/>
              <a:buAutoNum type="arabicPeriod" startAt="28"/>
            </a:pPr>
            <a:r>
              <a:rPr lang="en-US" sz="950" dirty="0"/>
              <a:t>Tax transparency policy / statement </a:t>
            </a:r>
          </a:p>
          <a:p>
            <a:pPr marL="344488" lvl="0" indent="-344488">
              <a:spcBef>
                <a:spcPts val="300"/>
              </a:spcBef>
              <a:buFont typeface="+mj-lt"/>
              <a:buAutoNum type="arabicPeriod" startAt="28"/>
            </a:pPr>
            <a:r>
              <a:rPr lang="en-US" sz="950" dirty="0"/>
              <a:t>Risk management policy (including procedures for disclosure of risk appetite)</a:t>
            </a:r>
          </a:p>
          <a:p>
            <a:pPr marL="344488" lvl="0" indent="-344488">
              <a:spcBef>
                <a:spcPts val="300"/>
              </a:spcBef>
              <a:buFont typeface="+mj-lt"/>
              <a:buAutoNum type="arabicPeriod" startAt="28"/>
            </a:pPr>
            <a:r>
              <a:rPr lang="en-US" sz="950" dirty="0">
                <a:solidFill>
                  <a:schemeClr val="tx2">
                    <a:lumMod val="50000"/>
                    <a:lumOff val="50000"/>
                  </a:schemeClr>
                </a:solidFill>
              </a:rPr>
              <a:t>Stakeholder engagement policy</a:t>
            </a:r>
          </a:p>
          <a:p>
            <a:pPr marL="344488" lvl="0" indent="-344488">
              <a:spcBef>
                <a:spcPts val="300"/>
              </a:spcBef>
              <a:buFont typeface="+mj-lt"/>
              <a:buAutoNum type="arabicPeriod" startAt="28"/>
            </a:pPr>
            <a:r>
              <a:rPr lang="en-US" sz="950" dirty="0"/>
              <a:t>Stakeholder mapping</a:t>
            </a:r>
          </a:p>
          <a:p>
            <a:pPr marL="344488" lvl="0" indent="-344488">
              <a:spcBef>
                <a:spcPts val="300"/>
              </a:spcBef>
              <a:buFont typeface="+mj-lt"/>
              <a:buAutoNum type="arabicPeriod" startAt="28"/>
            </a:pPr>
            <a:r>
              <a:rPr lang="en-US" sz="950" dirty="0"/>
              <a:t>ECM manual / procedures</a:t>
            </a:r>
          </a:p>
          <a:p>
            <a:pPr marL="344488" indent="-344488">
              <a:spcBef>
                <a:spcPts val="300"/>
              </a:spcBef>
              <a:buFont typeface="+mj-lt"/>
              <a:buAutoNum type="arabicPeriod" startAt="28"/>
            </a:pPr>
            <a:endParaRPr lang="en-US" sz="950" dirty="0"/>
          </a:p>
        </p:txBody>
      </p:sp>
      <p:sp>
        <p:nvSpPr>
          <p:cNvPr id="4" name="Title 1">
            <a:extLst>
              <a:ext uri="{FF2B5EF4-FFF2-40B4-BE49-F238E27FC236}">
                <a16:creationId xmlns:a16="http://schemas.microsoft.com/office/drawing/2014/main" id="{5AD3BF61-F133-8F56-3E10-EFCB576F8A94}"/>
              </a:ext>
            </a:extLst>
          </p:cNvPr>
          <p:cNvSpPr>
            <a:spLocks noGrp="1"/>
          </p:cNvSpPr>
          <p:nvPr>
            <p:ph type="title"/>
          </p:nvPr>
        </p:nvSpPr>
        <p:spPr>
          <a:xfrm>
            <a:off x="628650" y="365127"/>
            <a:ext cx="7886700" cy="691946"/>
          </a:xfrm>
        </p:spPr>
        <p:txBody>
          <a:bodyPr>
            <a:noAutofit/>
          </a:bodyPr>
          <a:lstStyle/>
          <a:p>
            <a:r>
              <a:rPr lang="en-US" sz="3600" b="1" dirty="0"/>
              <a:t>Corporate Governance Documentation</a:t>
            </a:r>
          </a:p>
        </p:txBody>
      </p:sp>
      <p:sp>
        <p:nvSpPr>
          <p:cNvPr id="2" name="Slide Number Placeholder 1">
            <a:extLst>
              <a:ext uri="{FF2B5EF4-FFF2-40B4-BE49-F238E27FC236}">
                <a16:creationId xmlns:a16="http://schemas.microsoft.com/office/drawing/2014/main" id="{51A24511-7C48-D1C2-1788-8C2269492DC9}"/>
              </a:ext>
            </a:extLst>
          </p:cNvPr>
          <p:cNvSpPr>
            <a:spLocks noGrp="1"/>
          </p:cNvSpPr>
          <p:nvPr>
            <p:ph type="sldNum" sz="quarter" idx="12"/>
          </p:nvPr>
        </p:nvSpPr>
        <p:spPr/>
        <p:txBody>
          <a:bodyPr/>
          <a:lstStyle/>
          <a:p>
            <a:fld id="{056876B3-6861-41A9-AE4A-FB0744D39801}" type="slidenum">
              <a:rPr lang="en-US" smtClean="0"/>
              <a:t>5</a:t>
            </a:fld>
            <a:endParaRPr lang="en-US" dirty="0"/>
          </a:p>
        </p:txBody>
      </p:sp>
    </p:spTree>
    <p:extLst>
      <p:ext uri="{BB962C8B-B14F-4D97-AF65-F5344CB8AC3E}">
        <p14:creationId xmlns:p14="http://schemas.microsoft.com/office/powerpoint/2010/main" val="44318013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89C4C9-0BCD-C47B-DAF1-6E41DFFBAF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C4A72F-BF0C-B261-CE59-931851048AFC}"/>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350D3952-017B-D587-F7D1-12FBB312C8EB}"/>
              </a:ext>
            </a:extLst>
          </p:cNvPr>
          <p:cNvGraphicFramePr>
            <a:graphicFrameLocks noGrp="1"/>
          </p:cNvGraphicFramePr>
          <p:nvPr>
            <p:ph idx="1"/>
            <p:extLst>
              <p:ext uri="{D42A27DB-BD31-4B8C-83A1-F6EECF244321}">
                <p14:modId xmlns:p14="http://schemas.microsoft.com/office/powerpoint/2010/main" val="2942877970"/>
              </p:ext>
            </p:extLst>
          </p:nvPr>
        </p:nvGraphicFramePr>
        <p:xfrm>
          <a:off x="628650" y="629055"/>
          <a:ext cx="8080849" cy="5615432"/>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145</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engage with its key stakeholders on an ad hoc basis?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Identifying key stakeholders helps the company determine which specific groups to target and prioritize. Engaging on an ad hoc basis enables timely, efficient, and focused collaboration on specific issues. This approach balances responsiveness with resource efficiency, contributing to the company’s long-term success.</a:t>
                      </a:r>
                    </a:p>
                  </a:txBody>
                  <a:tcPr marL="68580" marR="68580" marT="0" marB="0">
                    <a:solidFill>
                      <a:srgbClr val="DCEAF7"/>
                    </a:solidFill>
                  </a:tcPr>
                </a:tc>
                <a:tc>
                  <a:txBody>
                    <a:bodyPr/>
                    <a:lstStyle/>
                    <a:p>
                      <a:pPr marL="0" marR="0">
                        <a:lnSpc>
                          <a:spcPct val="107000"/>
                        </a:lnSpc>
                        <a:spcAft>
                          <a:spcPts val="800"/>
                        </a:spcAft>
                        <a:buNone/>
                      </a:pPr>
                      <a:endParaRPr lang="en-US" sz="1050" dirty="0"/>
                    </a:p>
                  </a:txBody>
                  <a:tcPr marL="0" marR="0" marT="0" marB="0" anchor="ctr">
                    <a:solidFill>
                      <a:srgbClr val="DCEAF7"/>
                    </a:solidFill>
                  </a:tcPr>
                </a:tc>
                <a:extLst>
                  <a:ext uri="{0D108BD9-81ED-4DB2-BD59-A6C34878D82A}">
                    <a16:rowId xmlns:a16="http://schemas.microsoft.com/office/drawing/2014/main" val="2155523986"/>
                  </a:ext>
                </a:extLst>
              </a:tr>
              <a:tr h="202865">
                <a:tc>
                  <a:txBody>
                    <a:bodyPr/>
                    <a:lstStyle/>
                    <a:p>
                      <a:pPr algn="ctr"/>
                      <a:r>
                        <a:rPr lang="en-US" sz="1050" dirty="0">
                          <a:solidFill>
                            <a:schemeClr val="bg1"/>
                          </a:solidFill>
                        </a:rPr>
                        <a:t>146</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Is there a senior executive responsible for stakeholder relationships, ensuring their integration into strategy and target setting, and overseeing the quality of stakeholder engagement?</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Having a senior executive responsible for stakeholder relationships ensures accountability and the integration of stakeholder insights into decision-making. This role aligns engagement efforts with the company’s strategy, fostering trust, driving innovation, and supporting long-term sustainable results.</a:t>
                      </a:r>
                    </a:p>
                  </a:txBody>
                  <a:tcPr marL="68580" marR="68580" marT="0" marB="0">
                    <a:solidFill>
                      <a:srgbClr val="FBEBE8"/>
                    </a:solidFill>
                  </a:tcPr>
                </a:tc>
                <a:tc>
                  <a:txBody>
                    <a:bodyPr/>
                    <a:lstStyle/>
                    <a:p>
                      <a:pPr marL="0" marR="0">
                        <a:lnSpc>
                          <a:spcPct val="107000"/>
                        </a:lnSpc>
                        <a:spcAft>
                          <a:spcPts val="800"/>
                        </a:spcAft>
                        <a:buNone/>
                      </a:pPr>
                      <a:endParaRPr lang="en-US" sz="1050" dirty="0"/>
                    </a:p>
                  </a:txBody>
                  <a:tcPr marL="0" marR="0" marT="0" marB="0" anchor="ctr">
                    <a:solidFill>
                      <a:srgbClr val="FBEBE8"/>
                    </a:solidFill>
                  </a:tcPr>
                </a:tc>
                <a:extLst>
                  <a:ext uri="{0D108BD9-81ED-4DB2-BD59-A6C34878D82A}">
                    <a16:rowId xmlns:a16="http://schemas.microsoft.com/office/drawing/2014/main" val="3657996577"/>
                  </a:ext>
                </a:extLst>
              </a:tr>
              <a:tr h="202865">
                <a:tc gridSpan="4">
                  <a:txBody>
                    <a:bodyPr/>
                    <a:lstStyle/>
                    <a:p>
                      <a:pPr algn="l"/>
                      <a:r>
                        <a:rPr lang="en-US" sz="1050" dirty="0">
                          <a:solidFill>
                            <a:schemeClr val="bg1"/>
                          </a:solidFill>
                        </a:rPr>
                        <a:t>Stakeholder Engagement Policy</a:t>
                      </a:r>
                    </a:p>
                  </a:txBody>
                  <a:tcPr>
                    <a:solidFill>
                      <a:schemeClr val="tx2">
                        <a:lumMod val="50000"/>
                        <a:lumOff val="5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04877495"/>
                  </a:ext>
                </a:extLst>
              </a:tr>
              <a:tr h="202865">
                <a:tc>
                  <a:txBody>
                    <a:bodyPr/>
                    <a:lstStyle/>
                    <a:p>
                      <a:pPr algn="ctr"/>
                      <a:r>
                        <a:rPr lang="en-US" sz="1050" dirty="0">
                          <a:solidFill>
                            <a:schemeClr val="bg1"/>
                          </a:solidFill>
                        </a:rPr>
                        <a:t>147</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stakeholder engagement policies and procedures established, which include stakeholder analysis and differentiated approaches for various stakeholder groups?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Stakeholder engagement policies and procedures should be established to provide a clear, consistent framework for managing relationships and addressing stakeholder concerns. Including stakeholder analysis and differentiated approaches ensures the company can effectively address the specific needs, expectations, and impacts of various stakeholder groups, leading to a more targeted and meaningful engagement.</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 </a:t>
                      </a:r>
                    </a:p>
                  </a:txBody>
                  <a:tcPr marL="68580" marR="68580" marT="0" marB="0">
                    <a:solidFill>
                      <a:srgbClr val="DCEAF7"/>
                    </a:solidFill>
                  </a:tcPr>
                </a:tc>
                <a:extLst>
                  <a:ext uri="{0D108BD9-81ED-4DB2-BD59-A6C34878D82A}">
                    <a16:rowId xmlns:a16="http://schemas.microsoft.com/office/drawing/2014/main" val="3123391746"/>
                  </a:ext>
                </a:extLst>
              </a:tr>
              <a:tr h="202865">
                <a:tc>
                  <a:txBody>
                    <a:bodyPr/>
                    <a:lstStyle/>
                    <a:p>
                      <a:pPr algn="ctr"/>
                      <a:r>
                        <a:rPr lang="en-US" sz="1050" dirty="0">
                          <a:solidFill>
                            <a:schemeClr val="bg1"/>
                          </a:solidFill>
                        </a:rPr>
                        <a:t>148</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stakeholder engagement policies and activities publicly disclosed?</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Stakeholder engagement policies and activities should be publicly disclosed to demonstrate transparency, accountability, and the company’s commitment to responsible practices. It helps build trust with stakeholders and the public, enhancing the company’s reputation and fostering long-term relationships.</a:t>
                      </a:r>
                    </a:p>
                  </a:txBody>
                  <a:tcPr marL="68580" marR="68580" marT="0" marB="0">
                    <a:solidFill>
                      <a:srgbClr val="F7D5CD"/>
                    </a:solidFill>
                  </a:tcPr>
                </a:tc>
                <a:tc>
                  <a:txBody>
                    <a:bodyPr/>
                    <a:lstStyle/>
                    <a:p>
                      <a:pPr marL="0" marR="0" algn="just">
                        <a:lnSpc>
                          <a:spcPct val="107000"/>
                        </a:lnSpc>
                        <a:spcBef>
                          <a:spcPts val="200"/>
                        </a:spcBef>
                        <a:spcAft>
                          <a:spcPts val="200"/>
                        </a:spcAft>
                        <a:buNone/>
                      </a:pPr>
                      <a:endParaRPr lang="en-US" sz="1050" dirty="0"/>
                    </a:p>
                    <a:p>
                      <a:pPr marL="0" marR="0" algn="just">
                        <a:lnSpc>
                          <a:spcPct val="107000"/>
                        </a:lnSpc>
                        <a:spcBef>
                          <a:spcPts val="200"/>
                        </a:spcBef>
                        <a:spcAft>
                          <a:spcPts val="200"/>
                        </a:spcAft>
                        <a:buNone/>
                      </a:pPr>
                      <a:endParaRPr lang="en-US" sz="1050" dirty="0"/>
                    </a:p>
                  </a:txBody>
                  <a:tcPr marL="68580" marR="68580" marT="0" marB="0">
                    <a:solidFill>
                      <a:srgbClr val="F7D5CD"/>
                    </a:solidFill>
                  </a:tcPr>
                </a:tc>
                <a:extLst>
                  <a:ext uri="{0D108BD9-81ED-4DB2-BD59-A6C34878D82A}">
                    <a16:rowId xmlns:a16="http://schemas.microsoft.com/office/drawing/2014/main" val="2879213031"/>
                  </a:ext>
                </a:extLst>
              </a:tr>
            </a:tbl>
          </a:graphicData>
        </a:graphic>
      </p:graphicFrame>
      <p:sp>
        <p:nvSpPr>
          <p:cNvPr id="3" name="Slide Number Placeholder 2">
            <a:extLst>
              <a:ext uri="{FF2B5EF4-FFF2-40B4-BE49-F238E27FC236}">
                <a16:creationId xmlns:a16="http://schemas.microsoft.com/office/drawing/2014/main" id="{70EC66CE-6BB7-4154-CD2F-06F20A7B6527}"/>
              </a:ext>
            </a:extLst>
          </p:cNvPr>
          <p:cNvSpPr>
            <a:spLocks noGrp="1"/>
          </p:cNvSpPr>
          <p:nvPr>
            <p:ph type="sldNum" sz="quarter" idx="12"/>
          </p:nvPr>
        </p:nvSpPr>
        <p:spPr/>
        <p:txBody>
          <a:bodyPr/>
          <a:lstStyle/>
          <a:p>
            <a:fld id="{056876B3-6861-41A9-AE4A-FB0744D39801}" type="slidenum">
              <a:rPr lang="en-US" smtClean="0"/>
              <a:t>50</a:t>
            </a:fld>
            <a:endParaRPr lang="en-US" dirty="0"/>
          </a:p>
        </p:txBody>
      </p:sp>
    </p:spTree>
    <p:extLst>
      <p:ext uri="{BB962C8B-B14F-4D97-AF65-F5344CB8AC3E}">
        <p14:creationId xmlns:p14="http://schemas.microsoft.com/office/powerpoint/2010/main" val="41368570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9F17A9-B3D1-1C1D-2CDE-52926A8FBA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E14DC8-E3DD-B7CB-F2B1-3009D2E15DD0}"/>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9DD177B9-FEDD-17E1-FAE2-3822D5FC4A4A}"/>
              </a:ext>
            </a:extLst>
          </p:cNvPr>
          <p:cNvGraphicFramePr>
            <a:graphicFrameLocks noGrp="1"/>
          </p:cNvGraphicFramePr>
          <p:nvPr>
            <p:ph idx="1"/>
            <p:extLst>
              <p:ext uri="{D42A27DB-BD31-4B8C-83A1-F6EECF244321}">
                <p14:modId xmlns:p14="http://schemas.microsoft.com/office/powerpoint/2010/main" val="13760366"/>
              </p:ext>
            </p:extLst>
          </p:nvPr>
        </p:nvGraphicFramePr>
        <p:xfrm>
          <a:off x="628650" y="629055"/>
          <a:ext cx="8080849" cy="4856226"/>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34957">
                <a:tc>
                  <a:txBody>
                    <a:bodyPr/>
                    <a:lstStyle/>
                    <a:p>
                      <a:pPr algn="ctr"/>
                      <a:r>
                        <a:rPr lang="en-US" sz="1050" dirty="0">
                          <a:solidFill>
                            <a:schemeClr val="bg1"/>
                          </a:solidFill>
                        </a:rPr>
                        <a:t>149</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board receive regular reports on the company stakeholder engagement activities, including grievance outcomes and trends, and ECM?</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a:t>An ECM is a structured process through which a company receives, records, processes, and addresses inquiries and complaints from external stakeholders. Regular reports on stakeholder engagement, employee satisfaction, and ECM activities allow the board to stay informed about key concerns, assess the effectiveness of engagement strategies, and to monitor alignment with the company’s goals and risks. This helps guide informed decision-making, enhances transparency, and demonstrates accountability to stakeholders.</a:t>
                      </a:r>
                    </a:p>
                  </a:txBody>
                  <a:tcPr marL="68580" marR="68580" marT="0" marB="0">
                    <a:solidFill>
                      <a:srgbClr val="DCEAF7"/>
                    </a:solidFill>
                  </a:tcPr>
                </a:tc>
                <a:tc>
                  <a:txBody>
                    <a:bodyPr/>
                    <a:lstStyle/>
                    <a:p>
                      <a:pPr marL="0" marR="0">
                        <a:lnSpc>
                          <a:spcPct val="107000"/>
                        </a:lnSpc>
                        <a:spcAft>
                          <a:spcPts val="800"/>
                        </a:spcAft>
                        <a:buNone/>
                      </a:pPr>
                      <a:endParaRPr lang="en-US" sz="1050" dirty="0"/>
                    </a:p>
                  </a:txBody>
                  <a:tcPr marL="0" marR="0" marT="0" marB="0" anchor="ctr">
                    <a:solidFill>
                      <a:srgbClr val="DCEAF7"/>
                    </a:solidFill>
                  </a:tcPr>
                </a:tc>
                <a:extLst>
                  <a:ext uri="{0D108BD9-81ED-4DB2-BD59-A6C34878D82A}">
                    <a16:rowId xmlns:a16="http://schemas.microsoft.com/office/drawing/2014/main" val="2155523986"/>
                  </a:ext>
                </a:extLst>
              </a:tr>
              <a:tr h="202865">
                <a:tc>
                  <a:txBody>
                    <a:bodyPr/>
                    <a:lstStyle/>
                    <a:p>
                      <a:pPr algn="ctr"/>
                      <a:r>
                        <a:rPr lang="en-US" sz="1050" dirty="0">
                          <a:solidFill>
                            <a:schemeClr val="bg1"/>
                          </a:solidFill>
                        </a:rPr>
                        <a:t>150</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board participate in regular exchanges with stakeholders?</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a:t>Board participation in regular exchanges with stakeholders allows the board to gain direct insights into their concerns, ensure alignment with company strategy, and demonstrate commitment to transparency and accountability. This engagement helps guide informed decision-making and strengthens the company’s relationships and reputation.</a:t>
                      </a:r>
                    </a:p>
                  </a:txBody>
                  <a:tcPr marL="68580" marR="68580" marT="0" marB="0">
                    <a:solidFill>
                      <a:srgbClr val="FBEBE8"/>
                    </a:solidFill>
                  </a:tcPr>
                </a:tc>
                <a:tc>
                  <a:txBody>
                    <a:bodyPr/>
                    <a:lstStyle/>
                    <a:p>
                      <a:pPr marL="0" marR="0">
                        <a:lnSpc>
                          <a:spcPct val="107000"/>
                        </a:lnSpc>
                        <a:spcAft>
                          <a:spcPts val="800"/>
                        </a:spcAft>
                        <a:buNone/>
                      </a:pPr>
                      <a:endParaRPr lang="en-US" sz="1050" dirty="0"/>
                    </a:p>
                  </a:txBody>
                  <a:tcPr marL="0" marR="0" marT="0" marB="0" anchor="ctr">
                    <a:solidFill>
                      <a:srgbClr val="FBEBE8"/>
                    </a:solidFill>
                  </a:tcPr>
                </a:tc>
                <a:extLst>
                  <a:ext uri="{0D108BD9-81ED-4DB2-BD59-A6C34878D82A}">
                    <a16:rowId xmlns:a16="http://schemas.microsoft.com/office/drawing/2014/main" val="3657996577"/>
                  </a:ext>
                </a:extLst>
              </a:tr>
              <a:tr h="202865">
                <a:tc>
                  <a:txBody>
                    <a:bodyPr/>
                    <a:lstStyle/>
                    <a:p>
                      <a:pPr algn="ctr"/>
                      <a:r>
                        <a:rPr lang="en-US" sz="1050" dirty="0">
                          <a:solidFill>
                            <a:schemeClr val="bg1"/>
                          </a:solidFill>
                        </a:rPr>
                        <a:t>151</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stakeholder engagement policies incorporated into requirements for contractors, subcontractors, third parties, and the supply chain?</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Incorporating stakeholder engagement policies into requirements for contractors, subcontractors, third parties, and the supply chain ensures consistency in ethical practices, compliance, and stakeholder engagement across the entire value chain. This alignment helps mitigate risks, upholds the company’s reputation, and ensures responsible business operations at all levels.</a:t>
                      </a:r>
                    </a:p>
                  </a:txBody>
                  <a:tcPr marL="68580" marR="68580" marT="0" marB="0">
                    <a:solidFill>
                      <a:srgbClr val="F7D5CD"/>
                    </a:solidFill>
                  </a:tcPr>
                </a:tc>
                <a:tc>
                  <a:txBody>
                    <a:bodyPr/>
                    <a:lstStyle/>
                    <a:p>
                      <a:pPr marL="0" marR="0">
                        <a:lnSpc>
                          <a:spcPct val="107000"/>
                        </a:lnSpc>
                        <a:spcAft>
                          <a:spcPts val="800"/>
                        </a:spcAft>
                        <a:buNone/>
                      </a:pPr>
                      <a:endParaRPr lang="en-US" sz="1050" dirty="0"/>
                    </a:p>
                  </a:txBody>
                  <a:tcPr marL="0" marR="0" marT="0" marB="0" anchor="ctr">
                    <a:solidFill>
                      <a:srgbClr val="F7D5CD"/>
                    </a:solidFill>
                  </a:tcPr>
                </a:tc>
                <a:extLst>
                  <a:ext uri="{0D108BD9-81ED-4DB2-BD59-A6C34878D82A}">
                    <a16:rowId xmlns:a16="http://schemas.microsoft.com/office/drawing/2014/main" val="4068119368"/>
                  </a:ext>
                </a:extLst>
              </a:tr>
            </a:tbl>
          </a:graphicData>
        </a:graphic>
      </p:graphicFrame>
      <p:sp>
        <p:nvSpPr>
          <p:cNvPr id="3" name="Slide Number Placeholder 2">
            <a:extLst>
              <a:ext uri="{FF2B5EF4-FFF2-40B4-BE49-F238E27FC236}">
                <a16:creationId xmlns:a16="http://schemas.microsoft.com/office/drawing/2014/main" id="{98C50916-4C80-6380-3773-7B1D3ECE0CDA}"/>
              </a:ext>
            </a:extLst>
          </p:cNvPr>
          <p:cNvSpPr>
            <a:spLocks noGrp="1"/>
          </p:cNvSpPr>
          <p:nvPr>
            <p:ph type="sldNum" sz="quarter" idx="12"/>
          </p:nvPr>
        </p:nvSpPr>
        <p:spPr/>
        <p:txBody>
          <a:bodyPr/>
          <a:lstStyle/>
          <a:p>
            <a:fld id="{056876B3-6861-41A9-AE4A-FB0744D39801}" type="slidenum">
              <a:rPr lang="en-US" smtClean="0"/>
              <a:t>51</a:t>
            </a:fld>
            <a:endParaRPr lang="en-US" dirty="0"/>
          </a:p>
        </p:txBody>
      </p:sp>
    </p:spTree>
    <p:extLst>
      <p:ext uri="{BB962C8B-B14F-4D97-AF65-F5344CB8AC3E}">
        <p14:creationId xmlns:p14="http://schemas.microsoft.com/office/powerpoint/2010/main" val="211026638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23025C-4044-1CEE-585C-6CEA9931DD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37C704-DB45-3DF6-45BF-91C72B6976A3}"/>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CD11A19C-082B-8128-8F50-6A0417BD998F}"/>
              </a:ext>
            </a:extLst>
          </p:cNvPr>
          <p:cNvGraphicFramePr>
            <a:graphicFrameLocks noGrp="1"/>
          </p:cNvGraphicFramePr>
          <p:nvPr>
            <p:ph idx="1"/>
            <p:extLst>
              <p:ext uri="{D42A27DB-BD31-4B8C-83A1-F6EECF244321}">
                <p14:modId xmlns:p14="http://schemas.microsoft.com/office/powerpoint/2010/main" val="3817072024"/>
              </p:ext>
            </p:extLst>
          </p:nvPr>
        </p:nvGraphicFramePr>
        <p:xfrm>
          <a:off x="628650" y="629055"/>
          <a:ext cx="8080849" cy="5518658"/>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gridSpan="4">
                  <a:txBody>
                    <a:bodyPr/>
                    <a:lstStyle/>
                    <a:p>
                      <a:pPr algn="l"/>
                      <a:r>
                        <a:rPr lang="en-US" sz="1050" dirty="0">
                          <a:solidFill>
                            <a:schemeClr val="bg1"/>
                          </a:solidFill>
                        </a:rPr>
                        <a:t>Worker Grievance Mechanism</a:t>
                      </a:r>
                    </a:p>
                  </a:txBody>
                  <a:tcPr>
                    <a:solidFill>
                      <a:schemeClr val="tx2">
                        <a:lumMod val="50000"/>
                        <a:lumOff val="5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04877495"/>
                  </a:ext>
                </a:extLst>
              </a:tr>
              <a:tr h="202865">
                <a:tc>
                  <a:txBody>
                    <a:bodyPr/>
                    <a:lstStyle/>
                    <a:p>
                      <a:pPr algn="ctr"/>
                      <a:r>
                        <a:rPr lang="en-US" sz="1050" dirty="0">
                          <a:solidFill>
                            <a:schemeClr val="bg1"/>
                          </a:solidFill>
                        </a:rPr>
                        <a:t>152</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have human resources policies and procedures for worker engagement?</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a:t>Human resources policies and procedures for worker engagement foster a positive work environment, ensure clear communication, address concerns effectively, and comply with labor regulations. This enhances employee satisfaction, productivity, and retention while supporting the company’s ethical and operational standards.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 </a:t>
                      </a:r>
                    </a:p>
                  </a:txBody>
                  <a:tcPr marL="68580" marR="68580" marT="0" marB="0">
                    <a:solidFill>
                      <a:srgbClr val="DCEAF7"/>
                    </a:solidFill>
                  </a:tcPr>
                </a:tc>
                <a:extLst>
                  <a:ext uri="{0D108BD9-81ED-4DB2-BD59-A6C34878D82A}">
                    <a16:rowId xmlns:a16="http://schemas.microsoft.com/office/drawing/2014/main" val="3123391746"/>
                  </a:ext>
                </a:extLst>
              </a:tr>
              <a:tr h="202865">
                <a:tc>
                  <a:txBody>
                    <a:bodyPr/>
                    <a:lstStyle/>
                    <a:p>
                      <a:pPr algn="ctr"/>
                      <a:r>
                        <a:rPr lang="en-US" sz="1050" dirty="0">
                          <a:solidFill>
                            <a:schemeClr val="bg1"/>
                          </a:solidFill>
                        </a:rPr>
                        <a:t>153</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have a confidential grievance mechanism for workers/employees?</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a:t>A confidential grievance mechanism for workers provides a safe, formal and anonymous way for employees to raise or report concerns or issues without fear of retaliation. This helps address problems early, maintain a positive work environment, and ensure compliance with labor rights and regulations.</a:t>
                      </a:r>
                    </a:p>
                  </a:txBody>
                  <a:tcPr marL="68580" marR="68580" marT="0" marB="0">
                    <a:solidFill>
                      <a:srgbClr val="F7D5CD"/>
                    </a:solidFill>
                  </a:tcPr>
                </a:tc>
                <a:tc>
                  <a:txBody>
                    <a:bodyPr/>
                    <a:lstStyle/>
                    <a:p>
                      <a:pPr marL="0" marR="0" algn="just">
                        <a:lnSpc>
                          <a:spcPct val="107000"/>
                        </a:lnSpc>
                        <a:spcBef>
                          <a:spcPts val="200"/>
                        </a:spcBef>
                        <a:spcAft>
                          <a:spcPts val="200"/>
                        </a:spcAft>
                        <a:buNone/>
                      </a:pPr>
                      <a:endParaRPr lang="en-US" sz="1050" dirty="0"/>
                    </a:p>
                    <a:p>
                      <a:pPr marL="0" marR="0" algn="just">
                        <a:lnSpc>
                          <a:spcPct val="107000"/>
                        </a:lnSpc>
                        <a:spcBef>
                          <a:spcPts val="200"/>
                        </a:spcBef>
                        <a:spcAft>
                          <a:spcPts val="200"/>
                        </a:spcAft>
                        <a:buNone/>
                      </a:pPr>
                      <a:endParaRPr lang="en-US" sz="1050" dirty="0"/>
                    </a:p>
                  </a:txBody>
                  <a:tcPr marL="68580" marR="68580" marT="0" marB="0">
                    <a:solidFill>
                      <a:srgbClr val="F7D5CD"/>
                    </a:solidFill>
                  </a:tcPr>
                </a:tc>
                <a:extLst>
                  <a:ext uri="{0D108BD9-81ED-4DB2-BD59-A6C34878D82A}">
                    <a16:rowId xmlns:a16="http://schemas.microsoft.com/office/drawing/2014/main" val="2879213031"/>
                  </a:ext>
                </a:extLst>
              </a:tr>
              <a:tr h="202865">
                <a:tc>
                  <a:txBody>
                    <a:bodyPr/>
                    <a:lstStyle/>
                    <a:p>
                      <a:pPr algn="ctr"/>
                      <a:r>
                        <a:rPr lang="en-US" sz="1050" dirty="0">
                          <a:solidFill>
                            <a:schemeClr val="bg1"/>
                          </a:solidFill>
                        </a:rPr>
                        <a:t>154</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management have a clear procedure to address grievances from workers and contracted workers?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Establishing a process and procedure for addressing grievances enables management to handle them consistently, ensuring both fairness and transparency.</a:t>
                      </a:r>
                    </a:p>
                  </a:txBody>
                  <a:tcPr marL="68580" marR="68580" marT="0" marB="0">
                    <a:solidFill>
                      <a:srgbClr val="DCEAF7"/>
                    </a:solidFill>
                  </a:tcPr>
                </a:tc>
                <a:tc>
                  <a:txBody>
                    <a:bodyPr/>
                    <a:lstStyle/>
                    <a:p>
                      <a:pPr marL="0" marR="0" algn="just">
                        <a:lnSpc>
                          <a:spcPct val="107000"/>
                        </a:lnSpc>
                        <a:spcBef>
                          <a:spcPts val="200"/>
                        </a:spcBef>
                        <a:spcAft>
                          <a:spcPts val="200"/>
                        </a:spcAft>
                        <a:buNone/>
                      </a:pPr>
                      <a:endParaRPr lang="en-US" sz="1050" dirty="0"/>
                    </a:p>
                  </a:txBody>
                  <a:tcPr marL="68580" marR="68580" marT="0" marB="0">
                    <a:solidFill>
                      <a:srgbClr val="DCEAF7"/>
                    </a:solidFill>
                  </a:tcPr>
                </a:tc>
                <a:extLst>
                  <a:ext uri="{0D108BD9-81ED-4DB2-BD59-A6C34878D82A}">
                    <a16:rowId xmlns:a16="http://schemas.microsoft.com/office/drawing/2014/main" val="686056741"/>
                  </a:ext>
                </a:extLst>
              </a:tr>
              <a:tr h="202865">
                <a:tc>
                  <a:txBody>
                    <a:bodyPr/>
                    <a:lstStyle/>
                    <a:p>
                      <a:pPr algn="ctr"/>
                      <a:r>
                        <a:rPr lang="en-US" sz="1050" dirty="0">
                          <a:solidFill>
                            <a:schemeClr val="bg1"/>
                          </a:solidFill>
                        </a:rPr>
                        <a:t>155</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any issues raised through the grievance mechanism for workers analyzed and resolved with the participation of a worker representative?</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Participation of a worker representative on any issues raised through the grievance mechanism seeks to ensure fairness, transparency, and that workers' concerns are accurately represented. This fosters trust, promotes a sense of ownership, and helps reach more balanced and effective solutions.</a:t>
                      </a:r>
                    </a:p>
                  </a:txBody>
                  <a:tcPr marL="68580" marR="68580" marT="0" marB="0">
                    <a:solidFill>
                      <a:srgbClr val="FBEBE8"/>
                    </a:solidFill>
                  </a:tcPr>
                </a:tc>
                <a:tc>
                  <a:txBody>
                    <a:bodyPr/>
                    <a:lstStyle/>
                    <a:p>
                      <a:pPr marL="0" marR="0" algn="just">
                        <a:lnSpc>
                          <a:spcPct val="107000"/>
                        </a:lnSpc>
                        <a:spcBef>
                          <a:spcPts val="200"/>
                        </a:spcBef>
                        <a:spcAft>
                          <a:spcPts val="200"/>
                        </a:spcAft>
                        <a:buNone/>
                      </a:pPr>
                      <a:endParaRPr lang="en-US" sz="1050" dirty="0"/>
                    </a:p>
                  </a:txBody>
                  <a:tcPr marL="68580" marR="68580" marT="0" marB="0">
                    <a:solidFill>
                      <a:srgbClr val="FBEBE8"/>
                    </a:solidFill>
                  </a:tcPr>
                </a:tc>
                <a:extLst>
                  <a:ext uri="{0D108BD9-81ED-4DB2-BD59-A6C34878D82A}">
                    <a16:rowId xmlns:a16="http://schemas.microsoft.com/office/drawing/2014/main" val="1460786491"/>
                  </a:ext>
                </a:extLst>
              </a:tr>
              <a:tr h="202865">
                <a:tc gridSpan="4">
                  <a:txBody>
                    <a:bodyPr/>
                    <a:lstStyle/>
                    <a:p>
                      <a:pPr algn="l"/>
                      <a:r>
                        <a:rPr lang="en-US" sz="1050" dirty="0">
                          <a:solidFill>
                            <a:schemeClr val="bg1"/>
                          </a:solidFill>
                        </a:rPr>
                        <a:t>Affected Communities Grievance Mechanism</a:t>
                      </a:r>
                    </a:p>
                  </a:txBody>
                  <a:tcPr>
                    <a:solidFill>
                      <a:schemeClr val="tx2">
                        <a:lumMod val="50000"/>
                        <a:lumOff val="50000"/>
                      </a:schemeClr>
                    </a:solidFill>
                  </a:tcPr>
                </a:tc>
                <a:tc hMerge="1">
                  <a:txBody>
                    <a:bodyPr/>
                    <a:lstStyle/>
                    <a:p>
                      <a:pPr marL="0" marR="0" lvl="0" indent="0" algn="just">
                        <a:lnSpc>
                          <a:spcPct val="107000"/>
                        </a:lnSpc>
                        <a:spcBef>
                          <a:spcPts val="200"/>
                        </a:spcBef>
                        <a:spcAft>
                          <a:spcPts val="200"/>
                        </a:spcAft>
                        <a:buSzPts val="1000"/>
                        <a:buFont typeface="+mj-lt"/>
                        <a:buNone/>
                      </a:pPr>
                      <a:endParaRPr lang="en-US" sz="1050" dirty="0"/>
                    </a:p>
                  </a:txBody>
                  <a:tcPr marL="68580" marR="68580" marT="0" marB="0">
                    <a:solidFill>
                      <a:schemeClr val="tx2">
                        <a:lumMod val="50000"/>
                        <a:lumOff val="50000"/>
                      </a:schemeClr>
                    </a:solidFill>
                  </a:tcPr>
                </a:tc>
                <a:tc hMerge="1">
                  <a:txBody>
                    <a:bodyPr/>
                    <a:lstStyle/>
                    <a:p>
                      <a:pPr marL="0" marR="0" algn="just">
                        <a:lnSpc>
                          <a:spcPct val="107000"/>
                        </a:lnSpc>
                        <a:spcBef>
                          <a:spcPts val="200"/>
                        </a:spcBef>
                        <a:spcAft>
                          <a:spcPts val="200"/>
                        </a:spcAft>
                        <a:buNone/>
                      </a:pPr>
                      <a:endParaRPr lang="en-US" sz="1050" dirty="0"/>
                    </a:p>
                  </a:txBody>
                  <a:tcPr marL="68580" marR="68580" marT="0" marB="0">
                    <a:solidFill>
                      <a:schemeClr val="tx2">
                        <a:lumMod val="50000"/>
                        <a:lumOff val="50000"/>
                      </a:schemeClr>
                    </a:solidFill>
                  </a:tcPr>
                </a:tc>
                <a:tc hMerge="1">
                  <a:txBody>
                    <a:bodyPr/>
                    <a:lstStyle/>
                    <a:p>
                      <a:pPr marL="0" marR="0" algn="just">
                        <a:lnSpc>
                          <a:spcPct val="107000"/>
                        </a:lnSpc>
                        <a:spcBef>
                          <a:spcPts val="200"/>
                        </a:spcBef>
                        <a:spcAft>
                          <a:spcPts val="200"/>
                        </a:spcAft>
                        <a:buNone/>
                      </a:pPr>
                      <a:endParaRPr lang="en-US" sz="1050" dirty="0"/>
                    </a:p>
                  </a:txBody>
                  <a:tcPr marL="68580" marR="68580" marT="0" marB="0">
                    <a:solidFill>
                      <a:schemeClr val="tx2">
                        <a:lumMod val="50000"/>
                        <a:lumOff val="50000"/>
                      </a:schemeClr>
                    </a:solidFill>
                  </a:tcPr>
                </a:tc>
                <a:extLst>
                  <a:ext uri="{0D108BD9-81ED-4DB2-BD59-A6C34878D82A}">
                    <a16:rowId xmlns:a16="http://schemas.microsoft.com/office/drawing/2014/main" val="2840462578"/>
                  </a:ext>
                </a:extLst>
              </a:tr>
              <a:tr h="202865">
                <a:tc>
                  <a:txBody>
                    <a:bodyPr/>
                    <a:lstStyle/>
                    <a:p>
                      <a:pPr algn="ctr"/>
                      <a:r>
                        <a:rPr lang="en-US" sz="1050" dirty="0">
                          <a:solidFill>
                            <a:schemeClr val="bg1"/>
                          </a:solidFill>
                        </a:rPr>
                        <a:t>156</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a:t>
                      </a:r>
                      <a:r>
                        <a:rPr lang="en-US" sz="1050"/>
                        <a:t>company have an established ECM to deal with stakeholder requests and </a:t>
                      </a:r>
                      <a:r>
                        <a:rPr lang="en-US" sz="1050" dirty="0"/>
                        <a:t>concerns?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An ECM is a structured process through which a company receives, records, processes, and addresses inquiries and complaints from external stakeholders. </a:t>
                      </a:r>
                    </a:p>
                  </a:txBody>
                  <a:tcPr marL="68580" marR="68580" marT="0" marB="0">
                    <a:solidFill>
                      <a:srgbClr val="DCEAF7"/>
                    </a:solidFill>
                  </a:tcPr>
                </a:tc>
                <a:tc>
                  <a:txBody>
                    <a:bodyPr/>
                    <a:lstStyle/>
                    <a:p>
                      <a:pPr marL="0" marR="0" algn="just">
                        <a:lnSpc>
                          <a:spcPct val="107000"/>
                        </a:lnSpc>
                        <a:spcBef>
                          <a:spcPts val="200"/>
                        </a:spcBef>
                        <a:spcAft>
                          <a:spcPts val="200"/>
                        </a:spcAft>
                        <a:buNone/>
                      </a:pPr>
                      <a:endParaRPr lang="en-US" sz="1050" dirty="0"/>
                    </a:p>
                  </a:txBody>
                  <a:tcPr marL="68580" marR="68580" marT="0" marB="0">
                    <a:solidFill>
                      <a:srgbClr val="DCEAF7"/>
                    </a:solidFill>
                  </a:tcPr>
                </a:tc>
                <a:extLst>
                  <a:ext uri="{0D108BD9-81ED-4DB2-BD59-A6C34878D82A}">
                    <a16:rowId xmlns:a16="http://schemas.microsoft.com/office/drawing/2014/main" val="2715299866"/>
                  </a:ext>
                </a:extLst>
              </a:tr>
            </a:tbl>
          </a:graphicData>
        </a:graphic>
      </p:graphicFrame>
      <p:sp>
        <p:nvSpPr>
          <p:cNvPr id="3" name="Slide Number Placeholder 2">
            <a:extLst>
              <a:ext uri="{FF2B5EF4-FFF2-40B4-BE49-F238E27FC236}">
                <a16:creationId xmlns:a16="http://schemas.microsoft.com/office/drawing/2014/main" id="{64AEA769-1A5E-B5DE-ABAB-D5C91DA8F39D}"/>
              </a:ext>
            </a:extLst>
          </p:cNvPr>
          <p:cNvSpPr>
            <a:spLocks noGrp="1"/>
          </p:cNvSpPr>
          <p:nvPr>
            <p:ph type="sldNum" sz="quarter" idx="12"/>
          </p:nvPr>
        </p:nvSpPr>
        <p:spPr/>
        <p:txBody>
          <a:bodyPr/>
          <a:lstStyle/>
          <a:p>
            <a:fld id="{056876B3-6861-41A9-AE4A-FB0744D39801}" type="slidenum">
              <a:rPr lang="en-US" smtClean="0"/>
              <a:t>52</a:t>
            </a:fld>
            <a:endParaRPr lang="en-US" dirty="0"/>
          </a:p>
        </p:txBody>
      </p:sp>
    </p:spTree>
    <p:extLst>
      <p:ext uri="{BB962C8B-B14F-4D97-AF65-F5344CB8AC3E}">
        <p14:creationId xmlns:p14="http://schemas.microsoft.com/office/powerpoint/2010/main" val="34986341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2450D3-CC2A-CA3F-79BF-1BC509BD6D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CD5330-5502-1E5A-F334-5798FA71E093}"/>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0654A79C-C8FD-2FE9-FC13-C96755594F1A}"/>
              </a:ext>
            </a:extLst>
          </p:cNvPr>
          <p:cNvGraphicFramePr>
            <a:graphicFrameLocks noGrp="1"/>
          </p:cNvGraphicFramePr>
          <p:nvPr>
            <p:ph idx="1"/>
            <p:extLst>
              <p:ext uri="{D42A27DB-BD31-4B8C-83A1-F6EECF244321}">
                <p14:modId xmlns:p14="http://schemas.microsoft.com/office/powerpoint/2010/main" val="2804063933"/>
              </p:ext>
            </p:extLst>
          </p:nvPr>
        </p:nvGraphicFramePr>
        <p:xfrm>
          <a:off x="628650" y="629055"/>
          <a:ext cx="8080849" cy="5615432"/>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157</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have designated affected communities’ engagement personnel, with clearly defined responsibilities, training, and reporting lines to senior management and the board?</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Designating personnel for affected communities’ engagement ensures focused and consistent communication with impacted communities, helping to address concerns, build trust, and maintain positive relationships. Establishing clear procedures and reporting lines enhances accountability, empowers personnel with the right skills, and aligns community engagement efforts with company strategy.</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00" dirty="0">
                          <a:effectLst/>
                          <a:latin typeface="Times New Roman" panose="02020603050405020304" pitchFamily="18" charset="0"/>
                          <a:ea typeface="Times New Roman" panose="02020603050405020304" pitchFamily="18" charset="0"/>
                          <a:cs typeface="Aptos" panose="020B0004020202020204" pitchFamily="34" charset="0"/>
                        </a:rPr>
                        <a:t> </a:t>
                      </a:r>
                      <a:endParaRPr lang="en-US" sz="11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solidFill>
                      <a:srgbClr val="FBEBE8"/>
                    </a:solidFill>
                  </a:tcPr>
                </a:tc>
                <a:extLst>
                  <a:ext uri="{0D108BD9-81ED-4DB2-BD59-A6C34878D82A}">
                    <a16:rowId xmlns:a16="http://schemas.microsoft.com/office/drawing/2014/main" val="3123391746"/>
                  </a:ext>
                </a:extLst>
              </a:tr>
              <a:tr h="202865">
                <a:tc>
                  <a:txBody>
                    <a:bodyPr/>
                    <a:lstStyle/>
                    <a:p>
                      <a:pPr algn="ctr"/>
                      <a:r>
                        <a:rPr lang="en-US" sz="1050" dirty="0">
                          <a:solidFill>
                            <a:schemeClr val="bg1"/>
                          </a:solidFill>
                        </a:rPr>
                        <a:t>158</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Are stakeholder engagement and reporting consistent with international standards (e.g., AA 1000 Standards, SA8000, ISO 26000)?</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Stakeholder engagement and reporting should be consistent with international standards to ensure credibility, transparency, and alignment with global best practices. This helps build trust with stakeholders, enhances the company's reputation, and demonstrates a commitment to ethical and sustainable business practices.</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00" dirty="0">
                          <a:effectLst/>
                          <a:latin typeface="Times New Roman" panose="02020603050405020304" pitchFamily="18" charset="0"/>
                          <a:ea typeface="Times New Roman" panose="02020603050405020304" pitchFamily="18" charset="0"/>
                          <a:cs typeface="Aptos" panose="020B0004020202020204" pitchFamily="34" charset="0"/>
                        </a:rPr>
                        <a:t> </a:t>
                      </a:r>
                      <a:endParaRPr lang="en-US" sz="11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solidFill>
                      <a:srgbClr val="F7D5CD"/>
                    </a:solidFill>
                  </a:tcPr>
                </a:tc>
                <a:extLst>
                  <a:ext uri="{0D108BD9-81ED-4DB2-BD59-A6C34878D82A}">
                    <a16:rowId xmlns:a16="http://schemas.microsoft.com/office/drawing/2014/main" val="2879213031"/>
                  </a:ext>
                </a:extLst>
              </a:tr>
              <a:tr h="202865">
                <a:tc gridSpan="4">
                  <a:txBody>
                    <a:bodyPr/>
                    <a:lstStyle/>
                    <a:p>
                      <a:pPr algn="l"/>
                      <a:r>
                        <a:rPr lang="en-US" sz="1050" dirty="0">
                          <a:solidFill>
                            <a:schemeClr val="bg1"/>
                          </a:solidFill>
                        </a:rPr>
                        <a:t>Integration of E&amp;S and Climate Change Adaptation and Mitigation</a:t>
                      </a:r>
                    </a:p>
                  </a:txBody>
                  <a:tcPr>
                    <a:solidFill>
                      <a:schemeClr val="tx2">
                        <a:lumMod val="50000"/>
                        <a:lumOff val="50000"/>
                      </a:schemeClr>
                    </a:solidFill>
                  </a:tcPr>
                </a:tc>
                <a:tc hMerge="1">
                  <a:txBody>
                    <a:bodyPr/>
                    <a:lstStyle/>
                    <a:p>
                      <a:pPr marL="0" marR="0" lvl="0" indent="0" algn="just">
                        <a:lnSpc>
                          <a:spcPct val="107000"/>
                        </a:lnSpc>
                        <a:spcBef>
                          <a:spcPts val="200"/>
                        </a:spcBef>
                        <a:spcAft>
                          <a:spcPts val="200"/>
                        </a:spcAft>
                        <a:buSzPts val="1000"/>
                        <a:buFont typeface="+mj-lt"/>
                        <a:buNone/>
                      </a:pPr>
                      <a:endParaRPr lang="en-US" sz="1050" dirty="0"/>
                    </a:p>
                  </a:txBody>
                  <a:tcPr marL="68580" marR="68580" marT="0" marB="0">
                    <a:solidFill>
                      <a:schemeClr val="tx2">
                        <a:lumMod val="50000"/>
                        <a:lumOff val="50000"/>
                      </a:schemeClr>
                    </a:solidFill>
                  </a:tcPr>
                </a:tc>
                <a:tc hMerge="1">
                  <a:txBody>
                    <a:bodyPr/>
                    <a:lstStyle/>
                    <a:p>
                      <a:pPr marL="0" marR="0" algn="just">
                        <a:lnSpc>
                          <a:spcPct val="107000"/>
                        </a:lnSpc>
                        <a:spcBef>
                          <a:spcPts val="200"/>
                        </a:spcBef>
                        <a:spcAft>
                          <a:spcPts val="200"/>
                        </a:spcAft>
                        <a:buNone/>
                      </a:pPr>
                      <a:endParaRPr lang="en-US" sz="1050" dirty="0"/>
                    </a:p>
                  </a:txBody>
                  <a:tcPr marL="68580" marR="68580" marT="0" marB="0">
                    <a:solidFill>
                      <a:schemeClr val="tx2">
                        <a:lumMod val="50000"/>
                        <a:lumOff val="50000"/>
                      </a:schemeClr>
                    </a:solidFill>
                  </a:tcPr>
                </a:tc>
                <a:tc hMerge="1">
                  <a:txBody>
                    <a:bodyPr/>
                    <a:lstStyle/>
                    <a:p>
                      <a:pPr marL="0" marR="0" algn="just">
                        <a:lnSpc>
                          <a:spcPct val="107000"/>
                        </a:lnSpc>
                        <a:spcBef>
                          <a:spcPts val="200"/>
                        </a:spcBef>
                        <a:spcAft>
                          <a:spcPts val="200"/>
                        </a:spcAft>
                        <a:buNone/>
                      </a:pPr>
                      <a:endParaRPr lang="en-US" sz="1050" dirty="0"/>
                    </a:p>
                  </a:txBody>
                  <a:tcPr marL="68580" marR="68580" marT="0" marB="0">
                    <a:solidFill>
                      <a:schemeClr val="tx2">
                        <a:lumMod val="50000"/>
                        <a:lumOff val="50000"/>
                      </a:schemeClr>
                    </a:solidFill>
                  </a:tcPr>
                </a:tc>
                <a:extLst>
                  <a:ext uri="{0D108BD9-81ED-4DB2-BD59-A6C34878D82A}">
                    <a16:rowId xmlns:a16="http://schemas.microsoft.com/office/drawing/2014/main" val="2840462578"/>
                  </a:ext>
                </a:extLst>
              </a:tr>
              <a:tr h="202865">
                <a:tc>
                  <a:txBody>
                    <a:bodyPr/>
                    <a:lstStyle/>
                    <a:p>
                      <a:pPr algn="ctr"/>
                      <a:r>
                        <a:rPr lang="en-US" sz="1050" dirty="0">
                          <a:solidFill>
                            <a:schemeClr val="bg1"/>
                          </a:solidFill>
                        </a:rPr>
                        <a:t>159</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stakeholder mapping and engagement include E&amp;S- and climate-related impacts?</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a:t>Stakeholder mapping and engagement should include E&amp;S and climate-related impacts to address relevant concerns and mitigate risks relevant to the company and its stakeholders as well as to ensure the company is aligned with sustainability goals. This fosters trust, helps meet regulatory requirements, and supports long-term resilience and responsible business practices.</a:t>
                      </a:r>
                    </a:p>
                  </a:txBody>
                  <a:tcPr marL="68580" marR="68580" marT="0" marB="0">
                    <a:solidFill>
                      <a:srgbClr val="DCEAF7"/>
                    </a:solidFill>
                  </a:tcPr>
                </a:tc>
                <a:tc>
                  <a:txBody>
                    <a:bodyPr/>
                    <a:lstStyle/>
                    <a:p>
                      <a:pPr marL="0" marR="0" algn="just">
                        <a:lnSpc>
                          <a:spcPct val="107000"/>
                        </a:lnSpc>
                        <a:spcBef>
                          <a:spcPts val="200"/>
                        </a:spcBef>
                        <a:spcAft>
                          <a:spcPts val="200"/>
                        </a:spcAft>
                        <a:buNone/>
                      </a:pPr>
                      <a:endParaRPr lang="en-US" sz="1050" dirty="0"/>
                    </a:p>
                  </a:txBody>
                  <a:tcPr marL="68580" marR="68580" marT="0" marB="0">
                    <a:solidFill>
                      <a:srgbClr val="DCEAF7"/>
                    </a:solidFill>
                  </a:tcPr>
                </a:tc>
                <a:extLst>
                  <a:ext uri="{0D108BD9-81ED-4DB2-BD59-A6C34878D82A}">
                    <a16:rowId xmlns:a16="http://schemas.microsoft.com/office/drawing/2014/main" val="2715299866"/>
                  </a:ext>
                </a:extLst>
              </a:tr>
              <a:tr h="202865">
                <a:tc>
                  <a:txBody>
                    <a:bodyPr/>
                    <a:lstStyle/>
                    <a:p>
                      <a:pPr algn="ctr"/>
                      <a:r>
                        <a:rPr lang="en-US" sz="1050" dirty="0">
                          <a:solidFill>
                            <a:schemeClr val="bg1"/>
                          </a:solidFill>
                        </a:rPr>
                        <a:t>160</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Is there a senior executive responsible for stakeholder relationships, ensuring that climate-related risks, opportunities, and impacts are integrated into the stakeholder engagement strategy and target setting?</a:t>
                      </a:r>
                    </a:p>
                  </a:txBody>
                  <a:tcPr marL="63500" marR="63500" marT="0" marB="0">
                    <a:solidFill>
                      <a:srgbClr val="FBEBE8"/>
                    </a:solidFill>
                  </a:tcPr>
                </a:tc>
                <a:tc>
                  <a:txBody>
                    <a:bodyPr/>
                    <a:lstStyle/>
                    <a:p>
                      <a:pPr marL="0" marR="0" algn="just">
                        <a:lnSpc>
                          <a:spcPct val="107000"/>
                        </a:lnSpc>
                        <a:spcBef>
                          <a:spcPts val="200"/>
                        </a:spcBef>
                        <a:spcAft>
                          <a:spcPts val="200"/>
                        </a:spcAft>
                        <a:buNone/>
                      </a:pPr>
                      <a:r>
                        <a:rPr lang="en-US" sz="1050" dirty="0"/>
                        <a:t>Having this function in place helps the company address sustainability challenges, align with global standards, and demonstrate leadership in environmental responsibility. This strengthens relationships, supports long-term resilience, and enhances the company’s reputation.</a:t>
                      </a:r>
                    </a:p>
                  </a:txBody>
                  <a:tcPr marL="63500" marR="63500" marT="0" marB="0">
                    <a:solidFill>
                      <a:srgbClr val="FBEBE8"/>
                    </a:solidFill>
                  </a:tcPr>
                </a:tc>
                <a:tc>
                  <a:txBody>
                    <a:bodyPr/>
                    <a:lstStyle/>
                    <a:p>
                      <a:pPr marL="0" marR="0" algn="just">
                        <a:lnSpc>
                          <a:spcPct val="107000"/>
                        </a:lnSpc>
                        <a:spcBef>
                          <a:spcPts val="200"/>
                        </a:spcBef>
                        <a:spcAft>
                          <a:spcPts val="200"/>
                        </a:spcAft>
                        <a:buNone/>
                      </a:pPr>
                      <a:endParaRPr lang="en-US" sz="1050" dirty="0"/>
                    </a:p>
                  </a:txBody>
                  <a:tcPr marL="68580" marR="68580" marT="0" marB="0">
                    <a:solidFill>
                      <a:srgbClr val="FBEBE8"/>
                    </a:solidFill>
                  </a:tcPr>
                </a:tc>
                <a:extLst>
                  <a:ext uri="{0D108BD9-81ED-4DB2-BD59-A6C34878D82A}">
                    <a16:rowId xmlns:a16="http://schemas.microsoft.com/office/drawing/2014/main" val="1554064628"/>
                  </a:ext>
                </a:extLst>
              </a:tr>
            </a:tbl>
          </a:graphicData>
        </a:graphic>
      </p:graphicFrame>
      <p:sp>
        <p:nvSpPr>
          <p:cNvPr id="3" name="Slide Number Placeholder 2">
            <a:extLst>
              <a:ext uri="{FF2B5EF4-FFF2-40B4-BE49-F238E27FC236}">
                <a16:creationId xmlns:a16="http://schemas.microsoft.com/office/drawing/2014/main" id="{CC49359A-5D53-D759-19F3-19B031B0E9EC}"/>
              </a:ext>
            </a:extLst>
          </p:cNvPr>
          <p:cNvSpPr>
            <a:spLocks noGrp="1"/>
          </p:cNvSpPr>
          <p:nvPr>
            <p:ph type="sldNum" sz="quarter" idx="12"/>
          </p:nvPr>
        </p:nvSpPr>
        <p:spPr/>
        <p:txBody>
          <a:bodyPr/>
          <a:lstStyle/>
          <a:p>
            <a:fld id="{056876B3-6861-41A9-AE4A-FB0744D39801}" type="slidenum">
              <a:rPr lang="en-US" smtClean="0"/>
              <a:t>53</a:t>
            </a:fld>
            <a:endParaRPr lang="en-US" dirty="0"/>
          </a:p>
        </p:txBody>
      </p:sp>
    </p:spTree>
    <p:extLst>
      <p:ext uri="{BB962C8B-B14F-4D97-AF65-F5344CB8AC3E}">
        <p14:creationId xmlns:p14="http://schemas.microsoft.com/office/powerpoint/2010/main" val="4164353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CE064F-69AE-B3E7-87FA-6388729522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849132-A07C-7AA3-CDD8-568547753DD7}"/>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DEA68BFF-9942-298B-7029-4625C14214FB}"/>
              </a:ext>
            </a:extLst>
          </p:cNvPr>
          <p:cNvGraphicFramePr>
            <a:graphicFrameLocks noGrp="1"/>
          </p:cNvGraphicFramePr>
          <p:nvPr>
            <p:ph idx="1"/>
            <p:extLst>
              <p:ext uri="{D42A27DB-BD31-4B8C-83A1-F6EECF244321}">
                <p14:modId xmlns:p14="http://schemas.microsoft.com/office/powerpoint/2010/main" val="1942560586"/>
              </p:ext>
            </p:extLst>
          </p:nvPr>
        </p:nvGraphicFramePr>
        <p:xfrm>
          <a:off x="628650" y="569239"/>
          <a:ext cx="8080850" cy="5445252"/>
        </p:xfrm>
        <a:graphic>
          <a:graphicData uri="http://schemas.openxmlformats.org/drawingml/2006/table">
            <a:tbl>
              <a:tblPr firstRow="1" bandRow="1">
                <a:tableStyleId>{21E4AEA4-8DFA-4A89-87EB-49C32662AFE0}</a:tableStyleId>
              </a:tblPr>
              <a:tblGrid>
                <a:gridCol w="509907">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19">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gridSpan="4">
                  <a:txBody>
                    <a:bodyPr/>
                    <a:lstStyle/>
                    <a:p>
                      <a:r>
                        <a:rPr lang="en-US" sz="1050" b="1" dirty="0">
                          <a:solidFill>
                            <a:schemeClr val="bg1"/>
                          </a:solidFill>
                        </a:rPr>
                        <a:t>A. Commitment to Corporate Governance</a:t>
                      </a:r>
                    </a:p>
                  </a:txBody>
                  <a:tcPr>
                    <a:solidFill>
                      <a:schemeClr val="tx2">
                        <a:lumMod val="50000"/>
                        <a:lumOff val="50000"/>
                      </a:schemeClr>
                    </a:solidFill>
                  </a:tcPr>
                </a:tc>
                <a:tc hMerge="1">
                  <a:txBody>
                    <a:bodyPr/>
                    <a:lstStyle/>
                    <a:p>
                      <a:endParaRPr lang="en-US" dirty="0"/>
                    </a:p>
                  </a:txBody>
                  <a:tcPr/>
                </a:tc>
                <a:tc hMerge="1">
                  <a:txBody>
                    <a:bodyPr/>
                    <a:lstStyle/>
                    <a:p>
                      <a:endParaRPr lang="en-US"/>
                    </a:p>
                  </a:txBody>
                  <a:tcPr/>
                </a:tc>
                <a:tc hMerge="1">
                  <a:txBody>
                    <a:bodyPr/>
                    <a:lstStyle/>
                    <a:p>
                      <a:endParaRPr lang="en-US" sz="1100" dirty="0"/>
                    </a:p>
                  </a:txBody>
                  <a:tcPr>
                    <a:solidFill>
                      <a:schemeClr val="tx2">
                        <a:lumMod val="50000"/>
                        <a:lumOff val="50000"/>
                      </a:schemeClr>
                    </a:solidFill>
                  </a:tcPr>
                </a:tc>
                <a:extLst>
                  <a:ext uri="{0D108BD9-81ED-4DB2-BD59-A6C34878D82A}">
                    <a16:rowId xmlns:a16="http://schemas.microsoft.com/office/drawing/2014/main" val="723476777"/>
                  </a:ext>
                </a:extLst>
              </a:tr>
              <a:tr h="202865">
                <a:tc gridSpan="4">
                  <a:txBody>
                    <a:bodyPr/>
                    <a:lstStyle/>
                    <a:p>
                      <a:r>
                        <a:rPr lang="en-US" sz="1050" b="0" dirty="0">
                          <a:solidFill>
                            <a:schemeClr val="bg1"/>
                          </a:solidFill>
                        </a:rPr>
                        <a:t>Corporate Purpose and Values</a:t>
                      </a:r>
                    </a:p>
                  </a:txBody>
                  <a:tcPr>
                    <a:solidFill>
                      <a:schemeClr val="tx2">
                        <a:lumMod val="50000"/>
                        <a:lumOff val="50000"/>
                      </a:schemeClr>
                    </a:solidFill>
                  </a:tcPr>
                </a:tc>
                <a:tc hMerge="1">
                  <a:txBody>
                    <a:bodyPr/>
                    <a:lstStyle/>
                    <a:p>
                      <a:endParaRPr lang="en-US" sz="1400" dirty="0"/>
                    </a:p>
                  </a:txBody>
                  <a:tcPr/>
                </a:tc>
                <a:tc hMerge="1">
                  <a:txBody>
                    <a:bodyPr/>
                    <a:lstStyle/>
                    <a:p>
                      <a:endParaRPr lang="en-US"/>
                    </a:p>
                  </a:txBody>
                  <a:tcPr/>
                </a:tc>
                <a:tc hMerge="1">
                  <a:txBody>
                    <a:bodyPr/>
                    <a:lstStyle/>
                    <a:p>
                      <a:endParaRPr lang="en-US" sz="1100" dirty="0"/>
                    </a:p>
                  </a:txBody>
                  <a:tcPr>
                    <a:solidFill>
                      <a:schemeClr val="tx2">
                        <a:lumMod val="50000"/>
                        <a:lumOff val="50000"/>
                      </a:schemeClr>
                    </a:solidFill>
                  </a:tcPr>
                </a:tc>
                <a:extLst>
                  <a:ext uri="{0D108BD9-81ED-4DB2-BD59-A6C34878D82A}">
                    <a16:rowId xmlns:a16="http://schemas.microsoft.com/office/drawing/2014/main" val="1308418030"/>
                  </a:ext>
                </a:extLst>
              </a:tr>
              <a:tr h="202865">
                <a:tc>
                  <a:txBody>
                    <a:bodyPr/>
                    <a:lstStyle/>
                    <a:p>
                      <a:pPr algn="ctr"/>
                      <a:r>
                        <a:rPr lang="en-US" sz="1050" dirty="0">
                          <a:solidFill>
                            <a:schemeClr val="bg1"/>
                          </a:solidFill>
                        </a:rPr>
                        <a:t>1</a:t>
                      </a:r>
                    </a:p>
                  </a:txBody>
                  <a:tcPr>
                    <a:solidFill>
                      <a:schemeClr val="accent2">
                        <a:lumMod val="60000"/>
                        <a:lumOff val="40000"/>
                      </a:schemeClr>
                    </a:solidFill>
                  </a:tcPr>
                </a:tc>
                <a:tc>
                  <a:txBody>
                    <a:bodyPr/>
                    <a:lstStyle/>
                    <a:p>
                      <a:pPr marL="0" marR="0" lvl="0" indent="0" algn="l">
                        <a:lnSpc>
                          <a:spcPct val="107000"/>
                        </a:lnSpc>
                        <a:spcBef>
                          <a:spcPts val="200"/>
                        </a:spcBef>
                        <a:spcAft>
                          <a:spcPts val="200"/>
                        </a:spcAft>
                        <a:buSzPts val="1000"/>
                        <a:buFont typeface="+mj-lt"/>
                        <a:buNone/>
                      </a:pPr>
                      <a:r>
                        <a:rPr lang="en-US" sz="1050" dirty="0"/>
                        <a:t>Are the company’s corporate purpose, values, and culture clearly communicated both internally and externally, and regularly reviewed or actioned in board meetings?</a:t>
                      </a:r>
                    </a:p>
                  </a:txBody>
                  <a:tcPr marL="68580" marR="68580" marT="0" marB="0"/>
                </a:tc>
                <a:tc>
                  <a:txBody>
                    <a:bodyPr/>
                    <a:lstStyle/>
                    <a:p>
                      <a:pPr marL="0" marR="0" lvl="0" indent="0" algn="l">
                        <a:lnSpc>
                          <a:spcPct val="107000"/>
                        </a:lnSpc>
                        <a:spcBef>
                          <a:spcPts val="200"/>
                        </a:spcBef>
                        <a:spcAft>
                          <a:spcPts val="200"/>
                        </a:spcAft>
                        <a:buSzPts val="1000"/>
                        <a:buFont typeface="+mj-lt"/>
                        <a:buNone/>
                      </a:pPr>
                      <a:r>
                        <a:rPr lang="en-US" sz="1050" dirty="0"/>
                        <a:t>A company's purpose and values provide high-level direction and should be authentically embedded in the company’s culture. These principles should guide strategic decisions at all levels, including those made by the board. To reinforce their impact, companies should communicate them effectively – both internally, through publications and training, and externally, via public channels such as the company’s website.</a:t>
                      </a:r>
                    </a:p>
                  </a:txBody>
                  <a:tcPr marL="68580" marR="68580" marT="0" marB="0"/>
                </a:tc>
                <a:tc>
                  <a:txBody>
                    <a:bodyPr/>
                    <a:lstStyle/>
                    <a:p>
                      <a:endParaRPr lang="en-US" sz="1050" dirty="0"/>
                    </a:p>
                  </a:txBody>
                  <a:tcPr/>
                </a:tc>
                <a:extLst>
                  <a:ext uri="{0D108BD9-81ED-4DB2-BD59-A6C34878D82A}">
                    <a16:rowId xmlns:a16="http://schemas.microsoft.com/office/drawing/2014/main" val="3103242549"/>
                  </a:ext>
                </a:extLst>
              </a:tr>
              <a:tr h="202865">
                <a:tc gridSpan="4">
                  <a:txBody>
                    <a:bodyPr/>
                    <a:lstStyle/>
                    <a:p>
                      <a:r>
                        <a:rPr lang="en-US" sz="1050" dirty="0">
                          <a:solidFill>
                            <a:schemeClr val="bg1"/>
                          </a:solidFill>
                        </a:rPr>
                        <a:t>Formal Documents</a:t>
                      </a:r>
                    </a:p>
                  </a:txBody>
                  <a:tcPr>
                    <a:solidFill>
                      <a:schemeClr val="tx2">
                        <a:lumMod val="50000"/>
                        <a:lumOff val="50000"/>
                      </a:schemeClr>
                    </a:solidFill>
                  </a:tcPr>
                </a:tc>
                <a:tc hMerge="1">
                  <a:txBody>
                    <a:bodyPr/>
                    <a:lstStyle/>
                    <a:p>
                      <a:pPr marL="342900" marR="0" lvl="0" indent="-342900" algn="just">
                        <a:lnSpc>
                          <a:spcPct val="107000"/>
                        </a:lnSpc>
                        <a:spcBef>
                          <a:spcPts val="200"/>
                        </a:spcBef>
                        <a:spcAft>
                          <a:spcPts val="200"/>
                        </a:spcAft>
                        <a:buSzPts val="1000"/>
                        <a:buFont typeface="+mj-lt"/>
                        <a:buAutoNum type="arabicPeriod"/>
                      </a:pPr>
                      <a:endParaRPr lang="en-US" sz="1100" dirty="0"/>
                    </a:p>
                  </a:txBody>
                  <a:tcPr marL="68580" marR="68580" marT="0" marB="0"/>
                </a:tc>
                <a:tc hMerge="1">
                  <a:txBody>
                    <a:bodyPr/>
                    <a:lstStyle/>
                    <a:p>
                      <a:pPr marL="0" marR="0" algn="just">
                        <a:lnSpc>
                          <a:spcPct val="107000"/>
                        </a:lnSpc>
                        <a:spcBef>
                          <a:spcPts val="200"/>
                        </a:spcBef>
                        <a:spcAft>
                          <a:spcPts val="200"/>
                        </a:spcAft>
                        <a:buNone/>
                      </a:pPr>
                      <a:endParaRPr lang="en-US" sz="1100" dirty="0"/>
                    </a:p>
                  </a:txBody>
                  <a:tcPr marL="68580" marR="68580" marT="0" marB="0"/>
                </a:tc>
                <a:tc hMerge="1">
                  <a:txBody>
                    <a:bodyPr/>
                    <a:lstStyle/>
                    <a:p>
                      <a:endParaRPr lang="en-US" sz="1100" dirty="0"/>
                    </a:p>
                  </a:txBody>
                  <a:tcPr/>
                </a:tc>
                <a:extLst>
                  <a:ext uri="{0D108BD9-81ED-4DB2-BD59-A6C34878D82A}">
                    <a16:rowId xmlns:a16="http://schemas.microsoft.com/office/drawing/2014/main" val="4111080538"/>
                  </a:ext>
                </a:extLst>
              </a:tr>
              <a:tr h="202865">
                <a:tc>
                  <a:txBody>
                    <a:bodyPr/>
                    <a:lstStyle/>
                    <a:p>
                      <a:pPr algn="ctr"/>
                      <a:r>
                        <a:rPr lang="en-US" sz="1050" dirty="0">
                          <a:solidFill>
                            <a:schemeClr val="bg1"/>
                          </a:solidFill>
                        </a:rPr>
                        <a:t>2</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have a written corporate governance code (or similar document(s)) and / or does the company voluntarily follow a corporate governance code or framework developed in line with international best practice? </a:t>
                      </a:r>
                    </a:p>
                  </a:txBody>
                  <a:tcPr marL="68580" marR="68580" marT="0" marB="0">
                    <a:solidFill>
                      <a:schemeClr val="tx2">
                        <a:lumMod val="10000"/>
                        <a:lumOff val="90000"/>
                      </a:schemeClr>
                    </a:solidFill>
                  </a:tcPr>
                </a:tc>
                <a:tc>
                  <a:txBody>
                    <a:bodyPr/>
                    <a:lstStyle/>
                    <a:p>
                      <a:pPr marL="0" marR="0" algn="just">
                        <a:lnSpc>
                          <a:spcPct val="107000"/>
                        </a:lnSpc>
                        <a:spcBef>
                          <a:spcPts val="200"/>
                        </a:spcBef>
                        <a:spcAft>
                          <a:spcPts val="200"/>
                        </a:spcAft>
                        <a:buNone/>
                      </a:pPr>
                      <a:r>
                        <a:rPr lang="en-US" sz="1050" dirty="0"/>
                        <a:t>The company may have developed its own corporate governance code tailored to its own needs and specific circumstances. The company may also not have developed a standalone document to describe its overall governance framework but have developed a comprehensive set of policies that together form the company’s governance framework. In general, standalone policies will enter into more detail, while a company-specific corporate governance code may be higher-level and principle-based. In addition, or alternatively, a company may choose to commit, on a voluntary basis, to a country’s corporate governance code or even a code developed by a business association or similar entity for a business sector or industry. Listed and regulated companies are likely to be required to follow certain (minimum standard) mandatory governance rules or codes.</a:t>
                      </a:r>
                    </a:p>
                  </a:txBody>
                  <a:tcPr marL="68580" marR="68580" marT="0" marB="0">
                    <a:solidFill>
                      <a:schemeClr val="tx2">
                        <a:lumMod val="10000"/>
                        <a:lumOff val="90000"/>
                      </a:schemeClr>
                    </a:solidFill>
                  </a:tcPr>
                </a:tc>
                <a:tc>
                  <a:txBody>
                    <a:bodyPr/>
                    <a:lstStyle/>
                    <a:p>
                      <a:endParaRPr lang="en-US" sz="1050" dirty="0"/>
                    </a:p>
                  </a:txBody>
                  <a:tcPr>
                    <a:solidFill>
                      <a:schemeClr val="tx2">
                        <a:lumMod val="10000"/>
                        <a:lumOff val="90000"/>
                      </a:schemeClr>
                    </a:solidFill>
                  </a:tcPr>
                </a:tc>
                <a:extLst>
                  <a:ext uri="{0D108BD9-81ED-4DB2-BD59-A6C34878D82A}">
                    <a16:rowId xmlns:a16="http://schemas.microsoft.com/office/drawing/2014/main" val="848451513"/>
                  </a:ext>
                </a:extLst>
              </a:tr>
            </a:tbl>
          </a:graphicData>
        </a:graphic>
      </p:graphicFrame>
      <p:sp>
        <p:nvSpPr>
          <p:cNvPr id="3" name="Slide Number Placeholder 2">
            <a:extLst>
              <a:ext uri="{FF2B5EF4-FFF2-40B4-BE49-F238E27FC236}">
                <a16:creationId xmlns:a16="http://schemas.microsoft.com/office/drawing/2014/main" id="{11DF038B-2C9F-5B6B-2E86-89BB078D0BA5}"/>
              </a:ext>
            </a:extLst>
          </p:cNvPr>
          <p:cNvSpPr>
            <a:spLocks noGrp="1"/>
          </p:cNvSpPr>
          <p:nvPr>
            <p:ph type="sldNum" sz="quarter" idx="12"/>
          </p:nvPr>
        </p:nvSpPr>
        <p:spPr/>
        <p:txBody>
          <a:bodyPr/>
          <a:lstStyle/>
          <a:p>
            <a:fld id="{056876B3-6861-41A9-AE4A-FB0744D39801}" type="slidenum">
              <a:rPr lang="en-US" smtClean="0"/>
              <a:t>6</a:t>
            </a:fld>
            <a:endParaRPr lang="en-US" dirty="0"/>
          </a:p>
        </p:txBody>
      </p:sp>
    </p:spTree>
    <p:extLst>
      <p:ext uri="{BB962C8B-B14F-4D97-AF65-F5344CB8AC3E}">
        <p14:creationId xmlns:p14="http://schemas.microsoft.com/office/powerpoint/2010/main" val="200339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1F6491-9787-B1C0-5C61-832D47B43D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489E58-41C0-3140-FA9E-D1F530756421}"/>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107629D4-18F9-FA99-0BA4-C483FC45EBB1}"/>
              </a:ext>
            </a:extLst>
          </p:cNvPr>
          <p:cNvGraphicFramePr>
            <a:graphicFrameLocks noGrp="1"/>
          </p:cNvGraphicFramePr>
          <p:nvPr>
            <p:ph idx="1"/>
            <p:extLst>
              <p:ext uri="{D42A27DB-BD31-4B8C-83A1-F6EECF244321}">
                <p14:modId xmlns:p14="http://schemas.microsoft.com/office/powerpoint/2010/main" val="3878018291"/>
              </p:ext>
            </p:extLst>
          </p:nvPr>
        </p:nvGraphicFramePr>
        <p:xfrm>
          <a:off x="628650" y="629055"/>
          <a:ext cx="8080849" cy="5278882"/>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3</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have codes or policies addressing the protection of rights and fair treatment of shareholders, the divisions of authority between the annual general meeting of shareholders, the board and the executive bodies, and information relating to the company's activities?</a:t>
                      </a:r>
                    </a:p>
                  </a:txBody>
                  <a:tcPr marL="68580" marR="68580" marT="0" marB="0">
                    <a:solidFill>
                      <a:schemeClr val="tx2">
                        <a:lumMod val="10000"/>
                        <a:lumOff val="90000"/>
                      </a:schemeClr>
                    </a:solidFill>
                  </a:tcPr>
                </a:tc>
                <a:tc>
                  <a:txBody>
                    <a:bodyPr/>
                    <a:lstStyle/>
                    <a:p>
                      <a:pPr marL="0" marR="0" algn="just">
                        <a:lnSpc>
                          <a:spcPct val="107000"/>
                        </a:lnSpc>
                        <a:spcBef>
                          <a:spcPts val="200"/>
                        </a:spcBef>
                        <a:spcAft>
                          <a:spcPts val="200"/>
                        </a:spcAft>
                        <a:buNone/>
                      </a:pPr>
                      <a:r>
                        <a:rPr lang="en-US" sz="1050" dirty="0"/>
                        <a:t>These matters may be addressed within a company’s corporate governance code or through other mechanisms as noted in the immediately preceding question. In addition, or alternatively, such matters may be addressed in separate instruments or policies. In general, standalone policies will enter into more detail, while a company-specific corporate governance code may be higher-level and principle-based.</a:t>
                      </a:r>
                    </a:p>
                  </a:txBody>
                  <a:tcPr marL="68580" marR="68580" marT="0" marB="0">
                    <a:solidFill>
                      <a:schemeClr val="tx2">
                        <a:lumMod val="10000"/>
                        <a:lumOff val="90000"/>
                      </a:schemeClr>
                    </a:solidFill>
                  </a:tcPr>
                </a:tc>
                <a:tc>
                  <a:txBody>
                    <a:bodyPr/>
                    <a:lstStyle/>
                    <a:p>
                      <a:endParaRPr lang="en-US" sz="1050" dirty="0"/>
                    </a:p>
                  </a:txBody>
                  <a:tcPr>
                    <a:solidFill>
                      <a:schemeClr val="tx2">
                        <a:lumMod val="10000"/>
                        <a:lumOff val="90000"/>
                      </a:schemeClr>
                    </a:solidFill>
                  </a:tcPr>
                </a:tc>
                <a:extLst>
                  <a:ext uri="{0D108BD9-81ED-4DB2-BD59-A6C34878D82A}">
                    <a16:rowId xmlns:a16="http://schemas.microsoft.com/office/drawing/2014/main" val="3591354088"/>
                  </a:ext>
                </a:extLst>
              </a:tr>
              <a:tr h="202865">
                <a:tc>
                  <a:txBody>
                    <a:bodyPr/>
                    <a:lstStyle/>
                    <a:p>
                      <a:pPr algn="ctr"/>
                      <a:r>
                        <a:rPr lang="en-US" sz="1050" dirty="0">
                          <a:solidFill>
                            <a:schemeClr val="bg1"/>
                          </a:solidFill>
                        </a:rPr>
                        <a:t>4</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If the company is within a group structure, is there a group-subsidiary governance policy or framework applicable to the group?</a:t>
                      </a:r>
                    </a:p>
                  </a:txBody>
                  <a:tcPr marL="68580" marR="68580" marT="0" marB="0"/>
                </a:tc>
                <a:tc>
                  <a:txBody>
                    <a:bodyPr/>
                    <a:lstStyle/>
                    <a:p>
                      <a:pPr marL="0" marR="0" algn="just">
                        <a:lnSpc>
                          <a:spcPct val="107000"/>
                        </a:lnSpc>
                        <a:spcBef>
                          <a:spcPts val="200"/>
                        </a:spcBef>
                        <a:spcAft>
                          <a:spcPts val="200"/>
                        </a:spcAft>
                        <a:buNone/>
                      </a:pPr>
                      <a:r>
                        <a:rPr lang="en-US" sz="1050" dirty="0"/>
                        <a:t>Such a policy may be incorporated into a company specific corporate governance code. However, some companies may establish supplementary frameworks outlining specific considerations and principles for holding company and intra-group governance.</a:t>
                      </a:r>
                    </a:p>
                  </a:txBody>
                  <a:tcPr marL="68580" marR="68580" marT="0" marB="0"/>
                </a:tc>
                <a:tc>
                  <a:txBody>
                    <a:bodyPr/>
                    <a:lstStyle/>
                    <a:p>
                      <a:endParaRPr lang="en-US" sz="1050" dirty="0"/>
                    </a:p>
                  </a:txBody>
                  <a:tcPr/>
                </a:tc>
                <a:extLst>
                  <a:ext uri="{0D108BD9-81ED-4DB2-BD59-A6C34878D82A}">
                    <a16:rowId xmlns:a16="http://schemas.microsoft.com/office/drawing/2014/main" val="755408933"/>
                  </a:ext>
                </a:extLst>
              </a:tr>
              <a:tr h="174579">
                <a:tc gridSpan="4">
                  <a:txBody>
                    <a:bodyPr/>
                    <a:lstStyle/>
                    <a:p>
                      <a:pPr algn="l"/>
                      <a:r>
                        <a:rPr lang="en-US" sz="1050" dirty="0">
                          <a:solidFill>
                            <a:schemeClr val="bg1"/>
                          </a:solidFill>
                        </a:rPr>
                        <a:t>Commitment to Business Integrity, Environmental and Social, and Climate Change Adaptation and Mitigation</a:t>
                      </a:r>
                    </a:p>
                  </a:txBody>
                  <a:tcPr>
                    <a:solidFill>
                      <a:schemeClr val="tx2">
                        <a:lumMod val="50000"/>
                        <a:lumOff val="50000"/>
                      </a:schemeClr>
                    </a:solidFill>
                  </a:tcPr>
                </a:tc>
                <a:tc hMerge="1">
                  <a:txBody>
                    <a:bodyPr/>
                    <a:lstStyle/>
                    <a:p>
                      <a:pPr marL="0" marR="0" lvl="0" indent="0" algn="just">
                        <a:lnSpc>
                          <a:spcPct val="107000"/>
                        </a:lnSpc>
                        <a:spcBef>
                          <a:spcPts val="200"/>
                        </a:spcBef>
                        <a:spcAft>
                          <a:spcPts val="200"/>
                        </a:spcAft>
                        <a:buSzPts val="1000"/>
                        <a:buFont typeface="+mj-lt"/>
                        <a:buNone/>
                      </a:pPr>
                      <a:endParaRPr lang="en-US" sz="10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pPr marL="0" marR="0" algn="just">
                        <a:lnSpc>
                          <a:spcPct val="107000"/>
                        </a:lnSpc>
                        <a:spcBef>
                          <a:spcPts val="200"/>
                        </a:spcBef>
                        <a:spcAft>
                          <a:spcPts val="200"/>
                        </a:spcAft>
                        <a:buNone/>
                      </a:pPr>
                      <a:endParaRPr lang="en-US" sz="1000" dirty="0">
                        <a:effectLst/>
                        <a:latin typeface="Aptos" panose="020B0004020202020204" pitchFamily="34" charset="0"/>
                        <a:ea typeface="Aptos" panose="020B0004020202020204" pitchFamily="34" charset="0"/>
                        <a:cs typeface="Aptos" panose="020B0004020202020204" pitchFamily="34" charset="0"/>
                      </a:endParaRPr>
                    </a:p>
                  </a:txBody>
                  <a:tcPr marL="68580" marR="68580" marT="0" marB="0"/>
                </a:tc>
                <a:tc hMerge="1">
                  <a:txBody>
                    <a:bodyPr/>
                    <a:lstStyle/>
                    <a:p>
                      <a:endParaRPr lang="en-US" sz="1000" dirty="0"/>
                    </a:p>
                  </a:txBody>
                  <a:tcPr/>
                </a:tc>
                <a:extLst>
                  <a:ext uri="{0D108BD9-81ED-4DB2-BD59-A6C34878D82A}">
                    <a16:rowId xmlns:a16="http://schemas.microsoft.com/office/drawing/2014/main" val="3008397750"/>
                  </a:ext>
                </a:extLst>
              </a:tr>
              <a:tr h="174579">
                <a:tc>
                  <a:txBody>
                    <a:bodyPr/>
                    <a:lstStyle/>
                    <a:p>
                      <a:pPr algn="ctr"/>
                      <a:r>
                        <a:rPr lang="en-US" sz="1050" dirty="0">
                          <a:solidFill>
                            <a:schemeClr val="bg1"/>
                          </a:solidFill>
                        </a:rPr>
                        <a:t>5</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have a code of ethics (covering bribery, corruption, gifts, political donations, sanctions, etc.) approved by the board, and applicable to all employees, management and board members?</a:t>
                      </a:r>
                    </a:p>
                  </a:txBody>
                  <a:tcPr marL="68580" marR="68580" marT="0" marB="0">
                    <a:solidFill>
                      <a:schemeClr val="tx2">
                        <a:lumMod val="10000"/>
                        <a:lumOff val="90000"/>
                      </a:schemeClr>
                    </a:solidFill>
                  </a:tcPr>
                </a:tc>
                <a:tc>
                  <a:txBody>
                    <a:bodyPr/>
                    <a:lstStyle/>
                    <a:p>
                      <a:pPr marL="0" marR="0" algn="just">
                        <a:lnSpc>
                          <a:spcPct val="107000"/>
                        </a:lnSpc>
                        <a:spcBef>
                          <a:spcPts val="200"/>
                        </a:spcBef>
                        <a:spcAft>
                          <a:spcPts val="200"/>
                        </a:spcAft>
                        <a:buNone/>
                      </a:pPr>
                      <a:r>
                        <a:rPr lang="en-US" sz="1050" dirty="0"/>
                        <a:t>All companies should have a documented code of ethics and conduct. Best practice would dictate that such a document be a standalone document (and not, for example, solely addressed in an employee manual). It should be treated as an important document, approved by the board, and communicated throughout the company. It should also be applicable to all members of the company (including management and board members, though in some cases, board members may be subject to a separate ethical or conduct code). The principles of the code should be regularly communicated, including at onboarding and through regular training on its key elements. </a:t>
                      </a:r>
                    </a:p>
                  </a:txBody>
                  <a:tcPr marL="68580" marR="68580" marT="0" marB="0">
                    <a:solidFill>
                      <a:schemeClr val="tx2">
                        <a:lumMod val="10000"/>
                        <a:lumOff val="90000"/>
                      </a:schemeClr>
                    </a:solidFill>
                  </a:tcPr>
                </a:tc>
                <a:tc>
                  <a:txBody>
                    <a:bodyPr/>
                    <a:lstStyle/>
                    <a:p>
                      <a:endParaRPr lang="en-US" sz="1050" dirty="0"/>
                    </a:p>
                  </a:txBody>
                  <a:tcPr>
                    <a:solidFill>
                      <a:schemeClr val="tx2">
                        <a:lumMod val="10000"/>
                        <a:lumOff val="90000"/>
                      </a:schemeClr>
                    </a:solidFill>
                  </a:tcPr>
                </a:tc>
                <a:extLst>
                  <a:ext uri="{0D108BD9-81ED-4DB2-BD59-A6C34878D82A}">
                    <a16:rowId xmlns:a16="http://schemas.microsoft.com/office/drawing/2014/main" val="863886549"/>
                  </a:ext>
                </a:extLst>
              </a:tr>
            </a:tbl>
          </a:graphicData>
        </a:graphic>
      </p:graphicFrame>
      <p:sp>
        <p:nvSpPr>
          <p:cNvPr id="3" name="Slide Number Placeholder 2">
            <a:extLst>
              <a:ext uri="{FF2B5EF4-FFF2-40B4-BE49-F238E27FC236}">
                <a16:creationId xmlns:a16="http://schemas.microsoft.com/office/drawing/2014/main" id="{E0BA7B13-004F-FCE8-0157-5A2E36CC09CA}"/>
              </a:ext>
            </a:extLst>
          </p:cNvPr>
          <p:cNvSpPr>
            <a:spLocks noGrp="1"/>
          </p:cNvSpPr>
          <p:nvPr>
            <p:ph type="sldNum" sz="quarter" idx="12"/>
          </p:nvPr>
        </p:nvSpPr>
        <p:spPr/>
        <p:txBody>
          <a:bodyPr/>
          <a:lstStyle/>
          <a:p>
            <a:fld id="{056876B3-6861-41A9-AE4A-FB0744D39801}" type="slidenum">
              <a:rPr lang="en-US" smtClean="0"/>
              <a:t>7</a:t>
            </a:fld>
            <a:endParaRPr lang="en-US" dirty="0"/>
          </a:p>
        </p:txBody>
      </p:sp>
    </p:spTree>
    <p:extLst>
      <p:ext uri="{BB962C8B-B14F-4D97-AF65-F5344CB8AC3E}">
        <p14:creationId xmlns:p14="http://schemas.microsoft.com/office/powerpoint/2010/main" val="4143466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6F983A-7475-968E-EA90-77A210002D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16D697-C06C-EFBC-2328-E02BE1DE4963}"/>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BB2D004B-404B-60D9-D22C-DAA1CCA1B854}"/>
              </a:ext>
            </a:extLst>
          </p:cNvPr>
          <p:cNvGraphicFramePr>
            <a:graphicFrameLocks noGrp="1"/>
          </p:cNvGraphicFramePr>
          <p:nvPr>
            <p:ph idx="1"/>
            <p:extLst>
              <p:ext uri="{D42A27DB-BD31-4B8C-83A1-F6EECF244321}">
                <p14:modId xmlns:p14="http://schemas.microsoft.com/office/powerpoint/2010/main" val="3747579822"/>
              </p:ext>
            </p:extLst>
          </p:nvPr>
        </p:nvGraphicFramePr>
        <p:xfrm>
          <a:off x="628650" y="629055"/>
          <a:ext cx="8080849" cy="3994404"/>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a:txBody>
                    <a:bodyPr/>
                    <a:lstStyle/>
                    <a:p>
                      <a:pPr algn="ctr"/>
                      <a:r>
                        <a:rPr lang="en-US" sz="1050" dirty="0">
                          <a:solidFill>
                            <a:schemeClr val="bg1"/>
                          </a:solidFill>
                        </a:rPr>
                        <a:t>6</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Is the company a signatory to any national and/or international initiatives to combat corruption (e.g., the Principles for Countering Bribery, voluntary industry-specific codes of practice)?</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Adhering to international standards helps companies comply with anti-corruption laws and regulations, reducing the risk of legal penalties and sanctions, and facilitates knowledge- sharing and collaboration. </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3591354088"/>
                  </a:ext>
                </a:extLst>
              </a:tr>
              <a:tr h="202865">
                <a:tc>
                  <a:txBody>
                    <a:bodyPr/>
                    <a:lstStyle/>
                    <a:p>
                      <a:pPr algn="ctr"/>
                      <a:r>
                        <a:rPr lang="en-US" sz="1050" dirty="0">
                          <a:solidFill>
                            <a:schemeClr val="bg1"/>
                          </a:solidFill>
                        </a:rPr>
                        <a:t>7</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provide regular risk-based training on conduct, ethics, compliance and integrity to all employees, management and board members?</a:t>
                      </a:r>
                    </a:p>
                  </a:txBody>
                  <a:tcPr marL="68580" marR="68580" marT="0" marB="0">
                    <a:solidFill>
                      <a:schemeClr val="tx2">
                        <a:lumMod val="10000"/>
                        <a:lumOff val="90000"/>
                      </a:schemeClr>
                    </a:solidFill>
                  </a:tcPr>
                </a:tc>
                <a:tc>
                  <a:txBody>
                    <a:bodyPr/>
                    <a:lstStyle/>
                    <a:p>
                      <a:pPr marL="0" marR="0" algn="just">
                        <a:lnSpc>
                          <a:spcPct val="107000"/>
                        </a:lnSpc>
                        <a:spcBef>
                          <a:spcPts val="200"/>
                        </a:spcBef>
                        <a:spcAft>
                          <a:spcPts val="200"/>
                        </a:spcAft>
                        <a:buNone/>
                      </a:pPr>
                      <a:r>
                        <a:rPr lang="en-US" sz="1050" dirty="0"/>
                        <a:t>In order to ensure high standards of conduct and ethics, a company should develop a structured training program, mandatory for all participants.</a:t>
                      </a:r>
                    </a:p>
                  </a:txBody>
                  <a:tcPr marL="68580" marR="68580" marT="0" marB="0">
                    <a:solidFill>
                      <a:schemeClr val="tx2">
                        <a:lumMod val="10000"/>
                        <a:lumOff val="90000"/>
                      </a:schemeClr>
                    </a:solidFill>
                  </a:tcPr>
                </a:tc>
                <a:tc>
                  <a:txBody>
                    <a:bodyPr/>
                    <a:lstStyle/>
                    <a:p>
                      <a:endParaRPr lang="en-US" sz="1050" dirty="0"/>
                    </a:p>
                  </a:txBody>
                  <a:tcPr>
                    <a:solidFill>
                      <a:schemeClr val="tx2">
                        <a:lumMod val="10000"/>
                        <a:lumOff val="90000"/>
                      </a:schemeClr>
                    </a:solidFill>
                  </a:tcPr>
                </a:tc>
                <a:extLst>
                  <a:ext uri="{0D108BD9-81ED-4DB2-BD59-A6C34878D82A}">
                    <a16:rowId xmlns:a16="http://schemas.microsoft.com/office/drawing/2014/main" val="755408933"/>
                  </a:ext>
                </a:extLst>
              </a:tr>
              <a:tr h="174579">
                <a:tc>
                  <a:txBody>
                    <a:bodyPr/>
                    <a:lstStyle/>
                    <a:p>
                      <a:pPr algn="ctr"/>
                      <a:r>
                        <a:rPr lang="en-US" sz="1050" dirty="0">
                          <a:solidFill>
                            <a:schemeClr val="bg1"/>
                          </a:solidFill>
                        </a:rPr>
                        <a:t>8</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have sustainability and climate-related policies and strategies that align with the company's overall strategy?</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Sustainability and climate-related strategies should not be considered as “add-ons” to the ‘mainstream’ commercial business strategy of the company. Rather they should be integrated into that strategy. ESG/sustainability should not be confused with corporate social responsibility.</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863886549"/>
                  </a:ext>
                </a:extLst>
              </a:tr>
              <a:tr h="174579">
                <a:tc>
                  <a:txBody>
                    <a:bodyPr/>
                    <a:lstStyle/>
                    <a:p>
                      <a:pPr algn="ctr"/>
                      <a:r>
                        <a:rPr lang="en-US" sz="1050" dirty="0">
                          <a:solidFill>
                            <a:schemeClr val="bg1"/>
                          </a:solidFill>
                        </a:rPr>
                        <a:t>9</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specifically provide ESG, sustainability and climate training to the board, management and employees?</a:t>
                      </a:r>
                    </a:p>
                  </a:txBody>
                  <a:tcPr marL="68580" marR="68580" marT="0" marB="0">
                    <a:solidFill>
                      <a:srgbClr val="F7D5CD"/>
                    </a:solidFill>
                  </a:tcPr>
                </a:tc>
                <a:tc>
                  <a:txBody>
                    <a:bodyPr/>
                    <a:lstStyle/>
                    <a:p>
                      <a:pPr marL="0" marR="0" algn="just">
                        <a:lnSpc>
                          <a:spcPct val="107000"/>
                        </a:lnSpc>
                        <a:spcBef>
                          <a:spcPts val="200"/>
                        </a:spcBef>
                        <a:spcAft>
                          <a:spcPts val="200"/>
                        </a:spcAft>
                        <a:buNone/>
                      </a:pPr>
                      <a:r>
                        <a:rPr lang="en-US" sz="1050" dirty="0"/>
                        <a:t>Depending on the nature and scale of the business, training on these relevant themes (including at board level) may be advisable. Particularly at board level, training ensures that directors have the knowledge and skills necessary to oversee these issues effectively. It keeps them informed on evolving trends, regulations, and best practices, enhancing their ability to integrate these considerations into the company’s strategy and risk management.</a:t>
                      </a:r>
                    </a:p>
                  </a:txBody>
                  <a:tcPr marL="68580" marR="68580" marT="0" marB="0">
                    <a:solidFill>
                      <a:srgbClr val="F7D5CD"/>
                    </a:solidFill>
                  </a:tcPr>
                </a:tc>
                <a:tc>
                  <a:txBody>
                    <a:bodyPr/>
                    <a:lstStyle/>
                    <a:p>
                      <a:endParaRPr lang="en-US" sz="1050" dirty="0"/>
                    </a:p>
                  </a:txBody>
                  <a:tcPr>
                    <a:solidFill>
                      <a:srgbClr val="F7D5CD"/>
                    </a:solidFill>
                  </a:tcPr>
                </a:tc>
                <a:extLst>
                  <a:ext uri="{0D108BD9-81ED-4DB2-BD59-A6C34878D82A}">
                    <a16:rowId xmlns:a16="http://schemas.microsoft.com/office/drawing/2014/main" val="412468387"/>
                  </a:ext>
                </a:extLst>
              </a:tr>
            </a:tbl>
          </a:graphicData>
        </a:graphic>
      </p:graphicFrame>
      <p:sp>
        <p:nvSpPr>
          <p:cNvPr id="3" name="Slide Number Placeholder 2">
            <a:extLst>
              <a:ext uri="{FF2B5EF4-FFF2-40B4-BE49-F238E27FC236}">
                <a16:creationId xmlns:a16="http://schemas.microsoft.com/office/drawing/2014/main" id="{9F1FE42A-9590-317D-E1CA-B654612939B1}"/>
              </a:ext>
            </a:extLst>
          </p:cNvPr>
          <p:cNvSpPr>
            <a:spLocks noGrp="1"/>
          </p:cNvSpPr>
          <p:nvPr>
            <p:ph type="sldNum" sz="quarter" idx="12"/>
          </p:nvPr>
        </p:nvSpPr>
        <p:spPr/>
        <p:txBody>
          <a:bodyPr/>
          <a:lstStyle/>
          <a:p>
            <a:fld id="{056876B3-6861-41A9-AE4A-FB0744D39801}" type="slidenum">
              <a:rPr lang="en-US" smtClean="0"/>
              <a:t>8</a:t>
            </a:fld>
            <a:endParaRPr lang="en-US" dirty="0"/>
          </a:p>
        </p:txBody>
      </p:sp>
    </p:spTree>
    <p:extLst>
      <p:ext uri="{BB962C8B-B14F-4D97-AF65-F5344CB8AC3E}">
        <p14:creationId xmlns:p14="http://schemas.microsoft.com/office/powerpoint/2010/main" val="3077804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C10779-4544-B67C-BB16-60D725C763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F89FF3-AC98-CCF8-C2B2-07722A300BDD}"/>
              </a:ext>
            </a:extLst>
          </p:cNvPr>
          <p:cNvSpPr>
            <a:spLocks noGrp="1"/>
          </p:cNvSpPr>
          <p:nvPr>
            <p:ph type="title"/>
          </p:nvPr>
        </p:nvSpPr>
        <p:spPr>
          <a:xfrm>
            <a:off x="628650" y="248395"/>
            <a:ext cx="7886700" cy="380660"/>
          </a:xfrm>
        </p:spPr>
        <p:txBody>
          <a:bodyPr>
            <a:normAutofit/>
          </a:bodyPr>
          <a:lstStyle/>
          <a:p>
            <a:r>
              <a:rPr lang="en-US" sz="1500" dirty="0"/>
              <a:t>Questionnaire</a:t>
            </a:r>
          </a:p>
        </p:txBody>
      </p:sp>
      <p:graphicFrame>
        <p:nvGraphicFramePr>
          <p:cNvPr id="4" name="Content Placeholder 3">
            <a:extLst>
              <a:ext uri="{FF2B5EF4-FFF2-40B4-BE49-F238E27FC236}">
                <a16:creationId xmlns:a16="http://schemas.microsoft.com/office/drawing/2014/main" id="{E7B20FF1-679F-25F7-C83C-F7471ECAE0C1}"/>
              </a:ext>
            </a:extLst>
          </p:cNvPr>
          <p:cNvGraphicFramePr>
            <a:graphicFrameLocks noGrp="1"/>
          </p:cNvGraphicFramePr>
          <p:nvPr>
            <p:ph idx="1"/>
            <p:extLst>
              <p:ext uri="{D42A27DB-BD31-4B8C-83A1-F6EECF244321}">
                <p14:modId xmlns:p14="http://schemas.microsoft.com/office/powerpoint/2010/main" val="508567276"/>
              </p:ext>
            </p:extLst>
          </p:nvPr>
        </p:nvGraphicFramePr>
        <p:xfrm>
          <a:off x="628650" y="629055"/>
          <a:ext cx="8080849" cy="4441952"/>
        </p:xfrm>
        <a:graphic>
          <a:graphicData uri="http://schemas.openxmlformats.org/drawingml/2006/table">
            <a:tbl>
              <a:tblPr firstRow="1" bandRow="1">
                <a:tableStyleId>{21E4AEA4-8DFA-4A89-87EB-49C32662AFE0}</a:tableStyleId>
              </a:tblPr>
              <a:tblGrid>
                <a:gridCol w="509905">
                  <a:extLst>
                    <a:ext uri="{9D8B030D-6E8A-4147-A177-3AD203B41FA5}">
                      <a16:colId xmlns:a16="http://schemas.microsoft.com/office/drawing/2014/main" val="683469911"/>
                    </a:ext>
                  </a:extLst>
                </a:gridCol>
                <a:gridCol w="3183291">
                  <a:extLst>
                    <a:ext uri="{9D8B030D-6E8A-4147-A177-3AD203B41FA5}">
                      <a16:colId xmlns:a16="http://schemas.microsoft.com/office/drawing/2014/main" val="1374480656"/>
                    </a:ext>
                  </a:extLst>
                </a:gridCol>
                <a:gridCol w="3220333">
                  <a:extLst>
                    <a:ext uri="{9D8B030D-6E8A-4147-A177-3AD203B41FA5}">
                      <a16:colId xmlns:a16="http://schemas.microsoft.com/office/drawing/2014/main" val="2983740901"/>
                    </a:ext>
                  </a:extLst>
                </a:gridCol>
                <a:gridCol w="1167320">
                  <a:extLst>
                    <a:ext uri="{9D8B030D-6E8A-4147-A177-3AD203B41FA5}">
                      <a16:colId xmlns:a16="http://schemas.microsoft.com/office/drawing/2014/main" val="3067984679"/>
                    </a:ext>
                  </a:extLst>
                </a:gridCol>
              </a:tblGrid>
              <a:tr h="196906">
                <a:tc>
                  <a:txBody>
                    <a:bodyPr/>
                    <a:lstStyle/>
                    <a:p>
                      <a:r>
                        <a:rPr lang="en-US" sz="1050" dirty="0"/>
                        <a:t>No. </a:t>
                      </a:r>
                    </a:p>
                  </a:txBody>
                  <a:tcPr>
                    <a:solidFill>
                      <a:srgbClr val="393637"/>
                    </a:solidFill>
                  </a:tcPr>
                </a:tc>
                <a:tc>
                  <a:txBody>
                    <a:bodyPr/>
                    <a:lstStyle/>
                    <a:p>
                      <a:r>
                        <a:rPr lang="en-US" sz="1050" dirty="0"/>
                        <a:t>Question</a:t>
                      </a:r>
                    </a:p>
                  </a:txBody>
                  <a:tcPr/>
                </a:tc>
                <a:tc>
                  <a:txBody>
                    <a:bodyPr/>
                    <a:lstStyle/>
                    <a:p>
                      <a:r>
                        <a:rPr lang="en-US" sz="1050" dirty="0"/>
                        <a:t>Context</a:t>
                      </a:r>
                    </a:p>
                  </a:txBody>
                  <a:tcPr/>
                </a:tc>
                <a:tc>
                  <a:txBody>
                    <a:bodyPr/>
                    <a:lstStyle/>
                    <a:p>
                      <a:r>
                        <a:rPr lang="en-US" sz="1050" dirty="0"/>
                        <a:t>Answer</a:t>
                      </a:r>
                    </a:p>
                  </a:txBody>
                  <a:tcPr/>
                </a:tc>
                <a:extLst>
                  <a:ext uri="{0D108BD9-81ED-4DB2-BD59-A6C34878D82A}">
                    <a16:rowId xmlns:a16="http://schemas.microsoft.com/office/drawing/2014/main" val="3473540629"/>
                  </a:ext>
                </a:extLst>
              </a:tr>
              <a:tr h="202865">
                <a:tc gridSpan="4">
                  <a:txBody>
                    <a:bodyPr/>
                    <a:lstStyle/>
                    <a:p>
                      <a:pPr algn="l"/>
                      <a:r>
                        <a:rPr lang="en-US" sz="1050" dirty="0">
                          <a:solidFill>
                            <a:schemeClr val="bg1"/>
                          </a:solidFill>
                        </a:rPr>
                        <a:t>Periodic Evaluation of CG Framework</a:t>
                      </a:r>
                    </a:p>
                  </a:txBody>
                  <a:tcPr>
                    <a:solidFill>
                      <a:schemeClr val="tx2">
                        <a:lumMod val="50000"/>
                        <a:lumOff val="50000"/>
                      </a:schemeClr>
                    </a:solidFill>
                  </a:tcPr>
                </a:tc>
                <a:tc hMerge="1">
                  <a:txBody>
                    <a:bodyPr/>
                    <a:lstStyle/>
                    <a:p>
                      <a:pPr marL="0" marR="0" lvl="0" indent="0" algn="just">
                        <a:lnSpc>
                          <a:spcPct val="107000"/>
                        </a:lnSpc>
                        <a:spcBef>
                          <a:spcPts val="200"/>
                        </a:spcBef>
                        <a:spcAft>
                          <a:spcPts val="200"/>
                        </a:spcAft>
                        <a:buSzPts val="1000"/>
                        <a:buFont typeface="+mj-lt"/>
                        <a:buNone/>
                      </a:pPr>
                      <a:endParaRPr lang="en-US" sz="1000" dirty="0"/>
                    </a:p>
                  </a:txBody>
                  <a:tcPr marL="68580" marR="68580" marT="0" marB="0"/>
                </a:tc>
                <a:tc hMerge="1">
                  <a:txBody>
                    <a:bodyPr/>
                    <a:lstStyle/>
                    <a:p>
                      <a:pPr marL="0" marR="0" algn="just">
                        <a:lnSpc>
                          <a:spcPct val="107000"/>
                        </a:lnSpc>
                        <a:spcBef>
                          <a:spcPts val="200"/>
                        </a:spcBef>
                        <a:spcAft>
                          <a:spcPts val="200"/>
                        </a:spcAft>
                        <a:buNone/>
                      </a:pPr>
                      <a:endParaRPr lang="en-US" sz="1000" dirty="0"/>
                    </a:p>
                  </a:txBody>
                  <a:tcPr marL="68580" marR="68580" marT="0" marB="0"/>
                </a:tc>
                <a:tc hMerge="1">
                  <a:txBody>
                    <a:bodyPr/>
                    <a:lstStyle/>
                    <a:p>
                      <a:endParaRPr lang="en-US" sz="1000" dirty="0"/>
                    </a:p>
                  </a:txBody>
                  <a:tcPr/>
                </a:tc>
                <a:extLst>
                  <a:ext uri="{0D108BD9-81ED-4DB2-BD59-A6C34878D82A}">
                    <a16:rowId xmlns:a16="http://schemas.microsoft.com/office/drawing/2014/main" val="2731290680"/>
                  </a:ext>
                </a:extLst>
              </a:tr>
              <a:tr h="202865">
                <a:tc>
                  <a:txBody>
                    <a:bodyPr/>
                    <a:lstStyle/>
                    <a:p>
                      <a:pPr algn="ctr"/>
                      <a:r>
                        <a:rPr lang="en-US" sz="1050" dirty="0">
                          <a:solidFill>
                            <a:schemeClr val="bg1"/>
                          </a:solidFill>
                        </a:rPr>
                        <a:t>10</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company have a corporate secretary?</a:t>
                      </a:r>
                    </a:p>
                    <a:p>
                      <a:pPr marL="0" marR="0" lvl="0" indent="0" algn="just" defTabSz="914400" rtl="0" eaLnBrk="1" fontAlgn="auto" latinLnBrk="0" hangingPunct="1">
                        <a:lnSpc>
                          <a:spcPct val="107000"/>
                        </a:lnSpc>
                        <a:spcBef>
                          <a:spcPts val="200"/>
                        </a:spcBef>
                        <a:spcAft>
                          <a:spcPts val="200"/>
                        </a:spcAft>
                        <a:buClrTx/>
                        <a:buSzTx/>
                        <a:buFont typeface="+mj-lt"/>
                        <a:buNone/>
                        <a:tabLst/>
                        <a:defRPr/>
                      </a:pPr>
                      <a:r>
                        <a:rPr lang="en-US" sz="1050" dirty="0"/>
                        <a:t>☐   No </a:t>
                      </a:r>
                    </a:p>
                    <a:p>
                      <a:pPr marL="0" marR="0" lvl="0" indent="0" algn="just" defTabSz="914400" rtl="0" eaLnBrk="1" fontAlgn="auto" latinLnBrk="0" hangingPunct="1">
                        <a:lnSpc>
                          <a:spcPct val="107000"/>
                        </a:lnSpc>
                        <a:spcBef>
                          <a:spcPts val="200"/>
                        </a:spcBef>
                        <a:spcAft>
                          <a:spcPts val="200"/>
                        </a:spcAft>
                        <a:buClrTx/>
                        <a:buSzTx/>
                        <a:buFont typeface="+mj-lt"/>
                        <a:buNone/>
                        <a:tabLst/>
                        <a:defRPr/>
                      </a:pPr>
                      <a:r>
                        <a:rPr lang="en-US" sz="1050" dirty="0"/>
                        <a:t>If yes, the scope of the function includes:</a:t>
                      </a:r>
                    </a:p>
                    <a:p>
                      <a:pPr marL="0" marR="0" lvl="0" indent="0" algn="just" defTabSz="914400" rtl="0" eaLnBrk="1" fontAlgn="auto" latinLnBrk="0" hangingPunct="1">
                        <a:lnSpc>
                          <a:spcPct val="107000"/>
                        </a:lnSpc>
                        <a:spcBef>
                          <a:spcPts val="200"/>
                        </a:spcBef>
                        <a:spcAft>
                          <a:spcPts val="200"/>
                        </a:spcAft>
                        <a:buClrTx/>
                        <a:buSzTx/>
                        <a:buFont typeface="+mj-lt"/>
                        <a:buNone/>
                        <a:tabLst/>
                        <a:defRPr/>
                      </a:pPr>
                      <a:r>
                        <a:rPr lang="en-US" sz="1050" dirty="0"/>
                        <a:t>☐ Arranging board committee and shareholder meetings</a:t>
                      </a:r>
                    </a:p>
                    <a:p>
                      <a:pPr marL="0" marR="0" lvl="0" indent="0" algn="just" defTabSz="914400" rtl="0" eaLnBrk="1" fontAlgn="auto" latinLnBrk="0" hangingPunct="1">
                        <a:lnSpc>
                          <a:spcPct val="107000"/>
                        </a:lnSpc>
                        <a:spcBef>
                          <a:spcPts val="200"/>
                        </a:spcBef>
                        <a:spcAft>
                          <a:spcPts val="200"/>
                        </a:spcAft>
                        <a:buClrTx/>
                        <a:buSzTx/>
                        <a:buFont typeface="+mj-lt"/>
                        <a:buNone/>
                        <a:tabLst/>
                        <a:defRPr/>
                      </a:pPr>
                      <a:r>
                        <a:rPr lang="en-US" sz="1050" dirty="0"/>
                        <a:t>☐   Board training</a:t>
                      </a:r>
                    </a:p>
                    <a:p>
                      <a:pPr marL="0" marR="0" lvl="0" indent="0" algn="just" defTabSz="914400" rtl="0" eaLnBrk="1" fontAlgn="auto" latinLnBrk="0" hangingPunct="1">
                        <a:lnSpc>
                          <a:spcPct val="107000"/>
                        </a:lnSpc>
                        <a:spcBef>
                          <a:spcPts val="200"/>
                        </a:spcBef>
                        <a:spcAft>
                          <a:spcPts val="200"/>
                        </a:spcAft>
                        <a:buClrTx/>
                        <a:buSzTx/>
                        <a:buFont typeface="+mj-lt"/>
                        <a:buNone/>
                        <a:tabLst/>
                        <a:defRPr/>
                      </a:pPr>
                      <a:r>
                        <a:rPr lang="en-US" sz="1050" dirty="0"/>
                        <a:t>☐   Onboarding of new board members </a:t>
                      </a:r>
                    </a:p>
                    <a:p>
                      <a:pPr marL="0" marR="0" lvl="0" indent="0" algn="just" defTabSz="914400" rtl="0" eaLnBrk="1" fontAlgn="auto" latinLnBrk="0" hangingPunct="1">
                        <a:lnSpc>
                          <a:spcPct val="107000"/>
                        </a:lnSpc>
                        <a:spcBef>
                          <a:spcPts val="200"/>
                        </a:spcBef>
                        <a:spcAft>
                          <a:spcPts val="200"/>
                        </a:spcAft>
                        <a:buClrTx/>
                        <a:buSzTx/>
                        <a:buFont typeface="+mj-lt"/>
                        <a:buNone/>
                        <a:tabLst/>
                        <a:defRPr/>
                      </a:pPr>
                      <a:r>
                        <a:rPr lang="en-US" sz="1050" dirty="0"/>
                        <a:t>☐   Investor communications (if applicable) </a:t>
                      </a:r>
                    </a:p>
                    <a:p>
                      <a:pPr marL="0" marR="0" lvl="0" indent="0" algn="l" defTabSz="914400" rtl="0" eaLnBrk="1" fontAlgn="auto" latinLnBrk="0" hangingPunct="1">
                        <a:lnSpc>
                          <a:spcPct val="107000"/>
                        </a:lnSpc>
                        <a:spcBef>
                          <a:spcPts val="200"/>
                        </a:spcBef>
                        <a:spcAft>
                          <a:spcPts val="200"/>
                        </a:spcAft>
                        <a:buClrTx/>
                        <a:buSzTx/>
                        <a:buFont typeface="+mj-lt"/>
                        <a:buNone/>
                        <a:tabLst/>
                        <a:defRPr/>
                      </a:pPr>
                      <a:r>
                        <a:rPr lang="en-US" sz="1050" dirty="0"/>
                        <a:t>☐   Ensuring compliance with legal and regulatory requirements </a:t>
                      </a:r>
                    </a:p>
                  </a:txBody>
                  <a:tcPr marL="68580" marR="68580" marT="0" marB="0">
                    <a:solidFill>
                      <a:srgbClr val="DCEAF7"/>
                    </a:solidFill>
                  </a:tcPr>
                </a:tc>
                <a:tc>
                  <a:txBody>
                    <a:bodyPr/>
                    <a:lstStyle/>
                    <a:p>
                      <a:pPr marL="0" marR="0" algn="just">
                        <a:lnSpc>
                          <a:spcPct val="107000"/>
                        </a:lnSpc>
                        <a:spcBef>
                          <a:spcPts val="200"/>
                        </a:spcBef>
                        <a:spcAft>
                          <a:spcPts val="200"/>
                        </a:spcAft>
                        <a:buNone/>
                      </a:pPr>
                      <a:r>
                        <a:rPr lang="en-US" sz="1050" dirty="0"/>
                        <a:t>While the company secretary may play an important role in terms of corporate governance, s/he will likely have other related duties and responsibilities. These should be documented in a job description or terms of reference. </a:t>
                      </a:r>
                    </a:p>
                  </a:txBody>
                  <a:tcPr marL="68580" marR="68580" marT="0" marB="0">
                    <a:solidFill>
                      <a:srgbClr val="DCEAF7"/>
                    </a:solidFill>
                  </a:tcPr>
                </a:tc>
                <a:tc>
                  <a:txBody>
                    <a:bodyPr/>
                    <a:lstStyle/>
                    <a:p>
                      <a:endParaRPr lang="en-US" sz="1050" dirty="0"/>
                    </a:p>
                  </a:txBody>
                  <a:tcPr>
                    <a:solidFill>
                      <a:srgbClr val="DCEAF7"/>
                    </a:solidFill>
                  </a:tcPr>
                </a:tc>
                <a:extLst>
                  <a:ext uri="{0D108BD9-81ED-4DB2-BD59-A6C34878D82A}">
                    <a16:rowId xmlns:a16="http://schemas.microsoft.com/office/drawing/2014/main" val="3591354088"/>
                  </a:ext>
                </a:extLst>
              </a:tr>
              <a:tr h="202865">
                <a:tc>
                  <a:txBody>
                    <a:bodyPr/>
                    <a:lstStyle/>
                    <a:p>
                      <a:pPr algn="ctr"/>
                      <a:r>
                        <a:rPr lang="en-US" sz="1050" dirty="0">
                          <a:solidFill>
                            <a:schemeClr val="bg1"/>
                          </a:solidFill>
                        </a:rPr>
                        <a:t>11</a:t>
                      </a:r>
                    </a:p>
                  </a:txBody>
                  <a:tcPr>
                    <a:solidFill>
                      <a:schemeClr val="accent2">
                        <a:lumMod val="60000"/>
                        <a:lumOff val="40000"/>
                      </a:schemeClr>
                    </a:solidFill>
                  </a:tcPr>
                </a:tc>
                <a:tc>
                  <a:txBody>
                    <a:bodyPr/>
                    <a:lstStyle/>
                    <a:p>
                      <a:pPr marL="0" marR="0" lvl="0" indent="0" algn="just">
                        <a:lnSpc>
                          <a:spcPct val="107000"/>
                        </a:lnSpc>
                        <a:spcBef>
                          <a:spcPts val="200"/>
                        </a:spcBef>
                        <a:spcAft>
                          <a:spcPts val="200"/>
                        </a:spcAft>
                        <a:buSzPts val="1000"/>
                        <a:buFont typeface="+mj-lt"/>
                        <a:buNone/>
                      </a:pPr>
                      <a:r>
                        <a:rPr lang="en-US" sz="1050" dirty="0"/>
                        <a:t>Does the board periodically (at least annually) evaluate the company’s corporate governance framework and follow up as needed? </a:t>
                      </a:r>
                    </a:p>
                    <a:p>
                      <a:pPr marL="179705" marR="0" algn="just">
                        <a:lnSpc>
                          <a:spcPct val="107000"/>
                        </a:lnSpc>
                        <a:spcBef>
                          <a:spcPts val="200"/>
                        </a:spcBef>
                        <a:spcAft>
                          <a:spcPts val="200"/>
                        </a:spcAft>
                        <a:buNone/>
                      </a:pPr>
                      <a:r>
                        <a:rPr lang="en-US" sz="1050" dirty="0"/>
                        <a:t>For example: (i) organizational structure (ii) composition and functioning of the board and management (iii) governance structure (role of shareholders or family) (iv) key function holders (risk management, compliance, internal audit, internal control, and risk management framework).</a:t>
                      </a:r>
                    </a:p>
                  </a:txBody>
                  <a:tcPr marL="68580" marR="68580" marT="0" marB="0">
                    <a:solidFill>
                      <a:srgbClr val="FBEBE8"/>
                    </a:solidFill>
                  </a:tcPr>
                </a:tc>
                <a:tc>
                  <a:txBody>
                    <a:bodyPr/>
                    <a:lstStyle/>
                    <a:p>
                      <a:pPr marL="0" marR="0" algn="just">
                        <a:lnSpc>
                          <a:spcPct val="107000"/>
                        </a:lnSpc>
                        <a:spcBef>
                          <a:spcPts val="200"/>
                        </a:spcBef>
                        <a:spcAft>
                          <a:spcPts val="200"/>
                        </a:spcAft>
                        <a:buNone/>
                      </a:pPr>
                      <a:r>
                        <a:rPr lang="en-US" sz="1050" dirty="0"/>
                        <a:t>A well-defined governance framework, whether formalized in a code or otherwise, is essential for effective communication, consistency in decision-making, and robust controls. It also provides a structured approach for periodic reviews and updates to align with the company's evolving business environment. Ultimately, corporate governance oversight rests with the board, which should regularly evaluate its effectiveness. This responsibility may initially be delegated to a board committee to ensure thorough assessment and continuous improvement.</a:t>
                      </a:r>
                    </a:p>
                  </a:txBody>
                  <a:tcPr marL="68580" marR="68580" marT="0" marB="0">
                    <a:solidFill>
                      <a:srgbClr val="FBEBE8"/>
                    </a:solidFill>
                  </a:tcPr>
                </a:tc>
                <a:tc>
                  <a:txBody>
                    <a:bodyPr/>
                    <a:lstStyle/>
                    <a:p>
                      <a:endParaRPr lang="en-US" sz="1050" dirty="0"/>
                    </a:p>
                  </a:txBody>
                  <a:tcPr>
                    <a:solidFill>
                      <a:srgbClr val="FBEBE8"/>
                    </a:solidFill>
                  </a:tcPr>
                </a:tc>
                <a:extLst>
                  <a:ext uri="{0D108BD9-81ED-4DB2-BD59-A6C34878D82A}">
                    <a16:rowId xmlns:a16="http://schemas.microsoft.com/office/drawing/2014/main" val="755408933"/>
                  </a:ext>
                </a:extLst>
              </a:tr>
            </a:tbl>
          </a:graphicData>
        </a:graphic>
      </p:graphicFrame>
      <p:sp>
        <p:nvSpPr>
          <p:cNvPr id="3" name="Slide Number Placeholder 2">
            <a:extLst>
              <a:ext uri="{FF2B5EF4-FFF2-40B4-BE49-F238E27FC236}">
                <a16:creationId xmlns:a16="http://schemas.microsoft.com/office/drawing/2014/main" id="{A702664E-36F7-39E2-189B-BD01AC70F302}"/>
              </a:ext>
            </a:extLst>
          </p:cNvPr>
          <p:cNvSpPr>
            <a:spLocks noGrp="1"/>
          </p:cNvSpPr>
          <p:nvPr>
            <p:ph type="sldNum" sz="quarter" idx="12"/>
          </p:nvPr>
        </p:nvSpPr>
        <p:spPr/>
        <p:txBody>
          <a:bodyPr/>
          <a:lstStyle/>
          <a:p>
            <a:fld id="{056876B3-6861-41A9-AE4A-FB0744D39801}" type="slidenum">
              <a:rPr lang="en-US" smtClean="0"/>
              <a:t>9</a:t>
            </a:fld>
            <a:endParaRPr lang="en-US" dirty="0"/>
          </a:p>
        </p:txBody>
      </p:sp>
    </p:spTree>
    <p:extLst>
      <p:ext uri="{BB962C8B-B14F-4D97-AF65-F5344CB8AC3E}">
        <p14:creationId xmlns:p14="http://schemas.microsoft.com/office/powerpoint/2010/main" val="206309152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7204</TotalTime>
  <Words>15413</Words>
  <Application>Microsoft Office PowerPoint</Application>
  <PresentationFormat>On-screen Show (4:3)</PresentationFormat>
  <Paragraphs>1066</Paragraphs>
  <Slides>53</Slides>
  <Notes>39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53</vt:i4>
      </vt:variant>
    </vt:vector>
  </HeadingPairs>
  <TitlesOfParts>
    <vt:vector size="59" baseType="lpstr">
      <vt:lpstr>Aptos</vt:lpstr>
      <vt:lpstr>Aptos Display</vt:lpstr>
      <vt:lpstr>Arial</vt:lpstr>
      <vt:lpstr>Times New Roman</vt:lpstr>
      <vt:lpstr>Office Theme</vt:lpstr>
      <vt:lpstr>Custom Design</vt:lpstr>
      <vt:lpstr>PowerPoint Presentation</vt:lpstr>
      <vt:lpstr>Guidance Note</vt:lpstr>
      <vt:lpstr>Glossary of Terms</vt:lpstr>
      <vt:lpstr>Corporate Governance Documentation</vt:lpstr>
      <vt:lpstr>Corporate Governance Documentation</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lpstr>Questionnaire</vt:lpstr>
    </vt:vector>
  </TitlesOfParts>
  <Company>Asian Development Bank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Jia P. Orila</dc:creator>
  <cp:lastModifiedBy>Sbardellini Cossi, Bruno</cp:lastModifiedBy>
  <cp:revision>2</cp:revision>
  <dcterms:created xsi:type="dcterms:W3CDTF">2025-09-02T23:52:19Z</dcterms:created>
  <dcterms:modified xsi:type="dcterms:W3CDTF">2025-09-30T20:38:57Z</dcterms:modified>
</cp:coreProperties>
</file>